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400" r:id="rId2"/>
    <p:sldId id="314" r:id="rId3"/>
    <p:sldId id="313" r:id="rId4"/>
    <p:sldId id="316" r:id="rId5"/>
    <p:sldId id="318" r:id="rId6"/>
    <p:sldId id="320" r:id="rId7"/>
    <p:sldId id="319" r:id="rId8"/>
    <p:sldId id="401" r:id="rId9"/>
  </p:sldIdLst>
  <p:sldSz cx="12192000" cy="6858000"/>
  <p:notesSz cx="9928225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93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3399"/>
    <a:srgbClr val="0000FF"/>
    <a:srgbClr val="008000"/>
    <a:srgbClr val="CC6600"/>
    <a:srgbClr val="AE78D6"/>
    <a:srgbClr val="FF9933"/>
    <a:srgbClr val="FF964F"/>
    <a:srgbClr val="FFFF66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56" autoAdjust="0"/>
    <p:restoredTop sz="87075" autoAdjust="0"/>
  </p:normalViewPr>
  <p:slideViewPr>
    <p:cSldViewPr snapToGrid="0">
      <p:cViewPr varScale="1">
        <p:scale>
          <a:sx n="47" d="100"/>
          <a:sy n="47" d="100"/>
        </p:scale>
        <p:origin x="931" y="48"/>
      </p:cViewPr>
      <p:guideLst>
        <p:guide orient="horz" pos="3793"/>
        <p:guide pos="3840"/>
      </p:guideLst>
    </p:cSldViewPr>
  </p:slideViewPr>
  <p:outlineViewPr>
    <p:cViewPr>
      <p:scale>
        <a:sx n="33" d="100"/>
        <a:sy n="33" d="100"/>
      </p:scale>
      <p:origin x="0" y="-5352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862" y="96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3697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C004C1-DCB1-442D-B9BC-0D2C190A0838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3697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D00E5B-A01A-4057-BEE9-B6F44902A7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2465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5069D-0DA1-4F58-8F43-90C43489E8AD}" type="datetimeFigureOut">
              <a:rPr lang="en-GB" smtClean="0"/>
              <a:t>06/05/2020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9BC24-41CC-4FC4-BA18-F894B7ED82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2228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6574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5543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0295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6764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1620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04013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0860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06/05/2020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5611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06/05/2020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8254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06/05/2020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8080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06/05/2020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3201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06/05/2020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941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06/05/2020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3632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06/05/2020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5399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06/05/2020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3778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06/05/2020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8655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06/05/2020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257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06/05/2020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6398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AEE5F-8F5A-4802-B70F-D306782E7DF3}" type="datetimeFigureOut">
              <a:rPr lang="en-GB" smtClean="0"/>
              <a:t>06/05/2020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8686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2.m4a"/><Relationship Id="rId7" Type="http://schemas.openxmlformats.org/officeDocument/2006/relationships/image" Target="../media/image1.jp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4a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5.m4a"/><Relationship Id="rId7" Type="http://schemas.openxmlformats.org/officeDocument/2006/relationships/image" Target="../media/image5.png"/><Relationship Id="rId12" Type="http://schemas.openxmlformats.org/officeDocument/2006/relationships/image" Target="../media/image2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notesSlide" Target="../notesSlides/notesSlide3.xml"/><Relationship Id="rId11" Type="http://schemas.microsoft.com/office/2007/relationships/hdphoto" Target="../media/hdphoto2.wdp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4.png"/><Relationship Id="rId4" Type="http://schemas.openxmlformats.org/officeDocument/2006/relationships/audio" Target="../media/media5.m4a"/><Relationship Id="rId9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media" Target="../media/media7.m4a"/><Relationship Id="rId7" Type="http://schemas.openxmlformats.org/officeDocument/2006/relationships/image" Target="../media/image4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7.m4a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microsoft.com/office/2007/relationships/hdphoto" Target="../media/hdphoto4.wdp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microsoft.com/office/2007/relationships/hdphoto" Target="../media/hdphoto5.wdp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milton-trust.org.uk/" TargetMode="External"/><Relationship Id="rId2" Type="http://schemas.openxmlformats.org/officeDocument/2006/relationships/hyperlink" Target="https://wrht.org.uk/hamilto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0038" y="43052"/>
            <a:ext cx="9851923" cy="1482827"/>
          </a:xfrm>
        </p:spPr>
        <p:txBody>
          <a:bodyPr>
            <a:noAutofit/>
          </a:bodyPr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sz="3600" b="1" dirty="0">
                <a:latin typeface="+mn-lt"/>
              </a:rPr>
              <a:t>Sentences and their Punctuation</a:t>
            </a:r>
            <a:br>
              <a:rPr lang="en-GB" sz="3600" b="1" dirty="0">
                <a:latin typeface="+mn-lt"/>
              </a:rPr>
            </a:br>
            <a:endParaRPr lang="en-GB" sz="32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94BF14E-195C-440A-8674-5A0846C669C7}"/>
              </a:ext>
            </a:extLst>
          </p:cNvPr>
          <p:cNvSpPr/>
          <p:nvPr/>
        </p:nvSpPr>
        <p:spPr>
          <a:xfrm>
            <a:off x="3074380" y="3978905"/>
            <a:ext cx="6043238" cy="229431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What is a </a:t>
            </a:r>
            <a:r>
              <a:rPr lang="en-GB" b="1" dirty="0">
                <a:solidFill>
                  <a:schemeClr val="tx1"/>
                </a:solidFill>
              </a:rPr>
              <a:t>sentence</a:t>
            </a:r>
            <a:r>
              <a:rPr lang="en-GB" dirty="0">
                <a:solidFill>
                  <a:schemeClr val="tx1"/>
                </a:solidFill>
              </a:rPr>
              <a:t>?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How are sentences </a:t>
            </a:r>
            <a:r>
              <a:rPr lang="en-GB" b="1" dirty="0">
                <a:solidFill>
                  <a:schemeClr val="tx1"/>
                </a:solidFill>
              </a:rPr>
              <a:t>punctuated</a:t>
            </a:r>
            <a:r>
              <a:rPr lang="en-GB" dirty="0">
                <a:solidFill>
                  <a:schemeClr val="tx1"/>
                </a:solidFill>
              </a:rPr>
              <a:t>?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Do you know the </a:t>
            </a:r>
            <a:r>
              <a:rPr lang="en-GB" b="1" dirty="0">
                <a:solidFill>
                  <a:schemeClr val="tx1"/>
                </a:solidFill>
              </a:rPr>
              <a:t>different parts </a:t>
            </a:r>
            <a:r>
              <a:rPr lang="en-GB" dirty="0">
                <a:solidFill>
                  <a:schemeClr val="tx1"/>
                </a:solidFill>
              </a:rPr>
              <a:t>of a sentence or clause?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F052CC-F706-C84E-BD32-506DE024A5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425" y="1327747"/>
            <a:ext cx="5457148" cy="2210875"/>
          </a:xfrm>
          <a:prstGeom prst="rect">
            <a:avLst/>
          </a:prstGeom>
        </p:spPr>
      </p:pic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9E999ED1-51E2-1748-AD38-7879297DDD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469944" y="1313103"/>
            <a:ext cx="812800" cy="812800"/>
          </a:xfrm>
          <a:prstGeom prst="rect">
            <a:avLst/>
          </a:prstGeom>
        </p:spPr>
      </p:pic>
      <p:pic>
        <p:nvPicPr>
          <p:cNvPr id="5" name="Online Media 4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E52D5891-8CA8-474F-9CA9-65A4EB3DE9A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469944" y="225867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113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597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806" y="275636"/>
            <a:ext cx="9851923" cy="1542974"/>
          </a:xfrm>
        </p:spPr>
        <p:txBody>
          <a:bodyPr>
            <a:noAutofit/>
          </a:bodyPr>
          <a:lstStyle/>
          <a:p>
            <a:pPr algn="l"/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Sentences</a:t>
            </a:r>
            <a:r>
              <a:rPr lang="en-GB" dirty="0"/>
              <a:t/>
            </a:r>
            <a:br>
              <a:rPr lang="en-GB" dirty="0"/>
            </a:br>
            <a:endParaRPr lang="en-GB" sz="32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E5E14E-B283-478F-A554-196CE8129A17}"/>
              </a:ext>
            </a:extLst>
          </p:cNvPr>
          <p:cNvSpPr/>
          <p:nvPr/>
        </p:nvSpPr>
        <p:spPr>
          <a:xfrm>
            <a:off x="791765" y="1355021"/>
            <a:ext cx="53042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400" b="1" dirty="0">
                <a:solidFill>
                  <a:prstClr val="black"/>
                </a:solidFill>
              </a:rPr>
              <a:t>Sentences</a:t>
            </a:r>
            <a:r>
              <a:rPr lang="en-GB" sz="2400" dirty="0">
                <a:solidFill>
                  <a:prstClr val="black"/>
                </a:solidFill>
              </a:rPr>
              <a:t> make sense by themselves.</a:t>
            </a:r>
          </a:p>
          <a:p>
            <a:pPr lvl="0"/>
            <a:r>
              <a:rPr lang="en-GB" sz="2400" dirty="0">
                <a:solidFill>
                  <a:prstClr val="black"/>
                </a:solidFill>
              </a:rPr>
              <a:t>They need at least one main clause.</a:t>
            </a:r>
          </a:p>
          <a:p>
            <a:pPr lvl="0"/>
            <a:r>
              <a:rPr lang="en-GB" sz="2400" dirty="0">
                <a:solidFill>
                  <a:prstClr val="black"/>
                </a:solidFill>
              </a:rPr>
              <a:t>Each clause has an </a:t>
            </a:r>
            <a:r>
              <a:rPr lang="en-GB" sz="2400" dirty="0">
                <a:solidFill>
                  <a:srgbClr val="00B050"/>
                </a:solidFill>
              </a:rPr>
              <a:t>active</a:t>
            </a:r>
            <a:r>
              <a:rPr lang="en-GB" sz="2400" dirty="0">
                <a:solidFill>
                  <a:prstClr val="black"/>
                </a:solidFill>
              </a:rPr>
              <a:t> </a:t>
            </a:r>
            <a:r>
              <a:rPr lang="en-GB" sz="2400" dirty="0">
                <a:solidFill>
                  <a:srgbClr val="00B050"/>
                </a:solidFill>
              </a:rPr>
              <a:t>verb</a:t>
            </a:r>
            <a:r>
              <a:rPr lang="en-GB" sz="24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7E0F25D4-03B5-4069-A085-FE2F73E47A97}"/>
              </a:ext>
            </a:extLst>
          </p:cNvPr>
          <p:cNvSpPr/>
          <p:nvPr/>
        </p:nvSpPr>
        <p:spPr>
          <a:xfrm>
            <a:off x="6868499" y="3972981"/>
            <a:ext cx="2194610" cy="1251797"/>
          </a:xfrm>
          <a:prstGeom prst="wedgeRoundRectCallout">
            <a:avLst>
              <a:gd name="adj1" fmla="val 70783"/>
              <a:gd name="adj2" fmla="val -10016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Can you spot the </a:t>
            </a:r>
            <a:r>
              <a:rPr lang="en-GB" u="heavy" dirty="0">
                <a:solidFill>
                  <a:schemeClr val="tx1"/>
                </a:solidFill>
                <a:uFill>
                  <a:solidFill>
                    <a:srgbClr val="00B050"/>
                  </a:solidFill>
                </a:uFill>
              </a:rPr>
              <a:t>active verb</a:t>
            </a:r>
            <a:r>
              <a:rPr lang="en-GB" dirty="0">
                <a:solidFill>
                  <a:schemeClr val="tx1"/>
                </a:solidFill>
                <a:uFill>
                  <a:solidFill>
                    <a:srgbClr val="00B050"/>
                  </a:solidFill>
                </a:uFill>
              </a:rPr>
              <a:t> </a:t>
            </a:r>
            <a:r>
              <a:rPr lang="en-GB" dirty="0">
                <a:solidFill>
                  <a:schemeClr val="tx1"/>
                </a:solidFill>
                <a:uFill>
                  <a:solidFill>
                    <a:srgbClr val="008000"/>
                  </a:solidFill>
                </a:uFill>
              </a:rPr>
              <a:t>i</a:t>
            </a:r>
            <a:r>
              <a:rPr lang="en-GB" dirty="0">
                <a:solidFill>
                  <a:schemeClr val="tx1"/>
                </a:solidFill>
              </a:rPr>
              <a:t>n each sentence?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A63DFE-60F2-451D-95E7-DA2AE82AE2E3}"/>
              </a:ext>
            </a:extLst>
          </p:cNvPr>
          <p:cNvSpPr txBox="1"/>
          <p:nvPr/>
        </p:nvSpPr>
        <p:spPr>
          <a:xfrm>
            <a:off x="5503257" y="1217484"/>
            <a:ext cx="7762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 dirty="0">
                <a:latin typeface="+mj-lt"/>
              </a:rPr>
              <a:t>They went to battle.</a:t>
            </a:r>
          </a:p>
          <a:p>
            <a:pPr algn="ctr"/>
            <a:r>
              <a:rPr lang="en-GB" sz="2400" i="1" dirty="0">
                <a:latin typeface="+mj-lt"/>
              </a:rPr>
              <a:t>The man led the way.</a:t>
            </a:r>
          </a:p>
          <a:p>
            <a:pPr algn="ctr"/>
            <a:r>
              <a:rPr lang="en-GB" sz="2400" i="1" dirty="0">
                <a:latin typeface="+mj-lt"/>
              </a:rPr>
              <a:t>His  friend is alongside him.</a:t>
            </a:r>
          </a:p>
          <a:p>
            <a:pPr algn="ctr"/>
            <a:r>
              <a:rPr lang="en-GB" sz="2400" i="1" dirty="0">
                <a:latin typeface="+mj-lt"/>
              </a:rPr>
              <a:t>His worst fears became reality.</a:t>
            </a:r>
          </a:p>
          <a:p>
            <a:pPr algn="ctr"/>
            <a:r>
              <a:rPr lang="en-GB" sz="2400" i="1" dirty="0">
                <a:latin typeface="+mj-lt"/>
              </a:rPr>
              <a:t>Was it his fault?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366BA25-61D0-4A25-8F64-4C6F73475EED}"/>
              </a:ext>
            </a:extLst>
          </p:cNvPr>
          <p:cNvCxnSpPr>
            <a:cxnSpLocks/>
          </p:cNvCxnSpPr>
          <p:nvPr/>
        </p:nvCxnSpPr>
        <p:spPr>
          <a:xfrm>
            <a:off x="8844407" y="1606671"/>
            <a:ext cx="5400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20BA0FF-617F-48DC-AD87-FDD04ADD13B2}"/>
              </a:ext>
            </a:extLst>
          </p:cNvPr>
          <p:cNvCxnSpPr>
            <a:cxnSpLocks/>
          </p:cNvCxnSpPr>
          <p:nvPr/>
        </p:nvCxnSpPr>
        <p:spPr>
          <a:xfrm>
            <a:off x="9207127" y="1965822"/>
            <a:ext cx="3600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10CF37A-3D2B-44B8-A0F7-73D4C41E3D6D}"/>
              </a:ext>
            </a:extLst>
          </p:cNvPr>
          <p:cNvCxnSpPr>
            <a:cxnSpLocks/>
          </p:cNvCxnSpPr>
          <p:nvPr/>
        </p:nvCxnSpPr>
        <p:spPr>
          <a:xfrm>
            <a:off x="8937109" y="2338642"/>
            <a:ext cx="2520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F40D868-66CF-4ABF-B3AD-FA4E05056406}"/>
              </a:ext>
            </a:extLst>
          </p:cNvPr>
          <p:cNvCxnSpPr>
            <a:cxnSpLocks/>
          </p:cNvCxnSpPr>
          <p:nvPr/>
        </p:nvCxnSpPr>
        <p:spPr>
          <a:xfrm>
            <a:off x="9384407" y="2713417"/>
            <a:ext cx="928636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6880DD8-3867-46F5-96CB-BF2C7962DA77}"/>
              </a:ext>
            </a:extLst>
          </p:cNvPr>
          <p:cNvCxnSpPr>
            <a:cxnSpLocks/>
          </p:cNvCxnSpPr>
          <p:nvPr/>
        </p:nvCxnSpPr>
        <p:spPr>
          <a:xfrm>
            <a:off x="8469109" y="3073508"/>
            <a:ext cx="4680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3F331E51-F9F8-7043-A48B-6DE4AE1BBF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771" y="2713417"/>
            <a:ext cx="3588801" cy="33450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5AA1540-636D-004E-9CF7-57C7678730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52" b="91375" l="9980" r="89920">
                        <a14:foregroundMark x1="51497" y1="10133" x2="61776" y2="9952"/>
                        <a14:foregroundMark x1="62076" y1="90832" x2="74152" y2="91375"/>
                        <a14:foregroundMark x1="16467" y1="87274" x2="15569" y2="878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207127" y="3794385"/>
            <a:ext cx="1760986" cy="2913888"/>
          </a:xfrm>
          <a:prstGeom prst="rect">
            <a:avLst/>
          </a:prstGeom>
        </p:spPr>
      </p:pic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D3BC71CB-6144-D448-9582-5E9375E995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559404" y="540004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741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78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 uiExpand="1" build="p"/>
      <p:bldP spid="9" grpId="0" animBg="1"/>
      <p:bldP spid="10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806" y="275636"/>
            <a:ext cx="9851923" cy="1542974"/>
          </a:xfrm>
        </p:spPr>
        <p:txBody>
          <a:bodyPr>
            <a:noAutofit/>
          </a:bodyPr>
          <a:lstStyle/>
          <a:p>
            <a:pPr algn="l"/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Sentences</a:t>
            </a:r>
            <a:r>
              <a:rPr lang="en-GB" dirty="0"/>
              <a:t/>
            </a:r>
            <a:br>
              <a:rPr lang="en-GB" dirty="0"/>
            </a:br>
            <a:endParaRPr lang="en-GB" sz="32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7E0F25D4-03B5-4069-A085-FE2F73E47A97}"/>
              </a:ext>
            </a:extLst>
          </p:cNvPr>
          <p:cNvSpPr/>
          <p:nvPr/>
        </p:nvSpPr>
        <p:spPr>
          <a:xfrm>
            <a:off x="7861461" y="621340"/>
            <a:ext cx="2079991" cy="1608218"/>
          </a:xfrm>
          <a:prstGeom prst="wedgeRoundRectCallout">
            <a:avLst>
              <a:gd name="adj1" fmla="val 90156"/>
              <a:gd name="adj2" fmla="val 51809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 of these are complete sentences?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4466F4-18BC-4949-BF32-5876AFF294DA}"/>
              </a:ext>
            </a:extLst>
          </p:cNvPr>
          <p:cNvSpPr txBox="1"/>
          <p:nvPr/>
        </p:nvSpPr>
        <p:spPr>
          <a:xfrm>
            <a:off x="863503" y="1653193"/>
            <a:ext cx="77623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800" i="1" dirty="0">
                <a:latin typeface="+mj-lt"/>
              </a:rPr>
              <a:t>a smile</a:t>
            </a:r>
          </a:p>
          <a:p>
            <a:pPr>
              <a:spcAft>
                <a:spcPts val="1200"/>
              </a:spcAft>
            </a:pPr>
            <a:r>
              <a:rPr lang="en-GB" sz="2800" i="1" dirty="0">
                <a:latin typeface="+mj-lt"/>
              </a:rPr>
              <a:t>a smile was shared</a:t>
            </a:r>
          </a:p>
          <a:p>
            <a:pPr>
              <a:spcAft>
                <a:spcPts val="1200"/>
              </a:spcAft>
            </a:pPr>
            <a:r>
              <a:rPr lang="en-GB" sz="2800" i="1" dirty="0">
                <a:latin typeface="+mj-lt"/>
              </a:rPr>
              <a:t>they played the piano together</a:t>
            </a:r>
          </a:p>
          <a:p>
            <a:pPr>
              <a:spcAft>
                <a:spcPts val="1200"/>
              </a:spcAft>
            </a:pPr>
            <a:r>
              <a:rPr lang="en-GB" sz="2800" i="1" dirty="0">
                <a:latin typeface="+mj-lt"/>
              </a:rPr>
              <a:t>she gazed</a:t>
            </a:r>
          </a:p>
          <a:p>
            <a:pPr>
              <a:spcAft>
                <a:spcPts val="1200"/>
              </a:spcAft>
            </a:pPr>
            <a:r>
              <a:rPr lang="en-GB" sz="2800" i="1" dirty="0">
                <a:latin typeface="+mj-lt"/>
              </a:rPr>
              <a:t>before I knew what was happening</a:t>
            </a:r>
          </a:p>
        </p:txBody>
      </p:sp>
      <p:sp>
        <p:nvSpPr>
          <p:cNvPr id="8" name="Rounded Rectangular Callout 2">
            <a:extLst>
              <a:ext uri="{FF2B5EF4-FFF2-40B4-BE49-F238E27FC236}">
                <a16:creationId xmlns:a16="http://schemas.microsoft.com/office/drawing/2014/main" id="{46D64B3E-872C-49B4-84CA-07AAD4E9361D}"/>
              </a:ext>
            </a:extLst>
          </p:cNvPr>
          <p:cNvSpPr/>
          <p:nvPr/>
        </p:nvSpPr>
        <p:spPr>
          <a:xfrm>
            <a:off x="10116922" y="621340"/>
            <a:ext cx="1386685" cy="46627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ysClr val="windowText" lastClr="000000"/>
                </a:solidFill>
              </a:rPr>
              <a:t>ANSWERS</a:t>
            </a:r>
          </a:p>
        </p:txBody>
      </p:sp>
      <p:pic>
        <p:nvPicPr>
          <p:cNvPr id="5" name="Picture 4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7C50A383-7545-4A31-BD37-661AE16D1AC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338" y="1639547"/>
            <a:ext cx="704543" cy="590011"/>
          </a:xfrm>
          <a:prstGeom prst="rect">
            <a:avLst/>
          </a:prstGeom>
        </p:spPr>
      </p:pic>
      <p:pic>
        <p:nvPicPr>
          <p:cNvPr id="11" name="Picture 10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446E0C5C-5541-4D79-B43F-DAD74FF158A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256" y="3939150"/>
            <a:ext cx="704543" cy="590011"/>
          </a:xfrm>
          <a:prstGeom prst="rect">
            <a:avLst/>
          </a:prstGeom>
        </p:spPr>
      </p:pic>
      <p:pic>
        <p:nvPicPr>
          <p:cNvPr id="7" name="Picture 6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40091E00-78E3-4BDC-8808-7243348B50D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845" y="2213874"/>
            <a:ext cx="704543" cy="590011"/>
          </a:xfrm>
          <a:prstGeom prst="rect">
            <a:avLst/>
          </a:prstGeom>
        </p:spPr>
      </p:pic>
      <p:pic>
        <p:nvPicPr>
          <p:cNvPr id="15" name="Picture 14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158B63C5-C0EA-4B18-8CC2-E47F64F37C9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300" y="3388558"/>
            <a:ext cx="704543" cy="590011"/>
          </a:xfrm>
          <a:prstGeom prst="rect">
            <a:avLst/>
          </a:prstGeom>
        </p:spPr>
      </p:pic>
      <p:pic>
        <p:nvPicPr>
          <p:cNvPr id="17" name="Picture 16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4A65981D-9492-477E-85A2-195FC98FA16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457" y="2803885"/>
            <a:ext cx="704543" cy="590011"/>
          </a:xfrm>
          <a:prstGeom prst="rect">
            <a:avLst/>
          </a:prstGeom>
        </p:spPr>
      </p:pic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314DCB7E-9CC5-489B-B375-CFC2F213DB63}"/>
              </a:ext>
            </a:extLst>
          </p:cNvPr>
          <p:cNvSpPr/>
          <p:nvPr/>
        </p:nvSpPr>
        <p:spPr>
          <a:xfrm>
            <a:off x="8378890" y="4073539"/>
            <a:ext cx="2784537" cy="1757573"/>
          </a:xfrm>
          <a:prstGeom prst="wedgeRoundRectCallout">
            <a:avLst>
              <a:gd name="adj1" fmla="val 37059"/>
              <a:gd name="adj2" fmla="val -91558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complete sentence needs an active verb and something or someone doing that verb.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1B75F7B-8DCF-4B88-AABD-478472810914}"/>
              </a:ext>
            </a:extLst>
          </p:cNvPr>
          <p:cNvGrpSpPr/>
          <p:nvPr/>
        </p:nvGrpSpPr>
        <p:grpSpPr>
          <a:xfrm>
            <a:off x="2481109" y="4529161"/>
            <a:ext cx="4268968" cy="1505250"/>
            <a:chOff x="4175247" y="4753559"/>
            <a:chExt cx="4268968" cy="150525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910E818-FC22-42DB-A706-C960314E6989}"/>
                </a:ext>
              </a:extLst>
            </p:cNvPr>
            <p:cNvSpPr/>
            <p:nvPr/>
          </p:nvSpPr>
          <p:spPr>
            <a:xfrm>
              <a:off x="4175247" y="5335479"/>
              <a:ext cx="4268968" cy="92333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GB" dirty="0"/>
                <a:t>This is a </a:t>
              </a:r>
              <a:r>
                <a:rPr lang="en-GB" b="1" dirty="0"/>
                <a:t>subordinate clause</a:t>
              </a:r>
              <a:r>
                <a:rPr lang="en-GB" dirty="0"/>
                <a:t>. It has a subordinating conjunction at its head and does not contain a complete idea.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36ECDF1-E6BB-405B-B45A-2756D1502545}"/>
                </a:ext>
              </a:extLst>
            </p:cNvPr>
            <p:cNvCxnSpPr>
              <a:cxnSpLocks/>
              <a:stCxn id="20" idx="0"/>
            </p:cNvCxnSpPr>
            <p:nvPr/>
          </p:nvCxnSpPr>
          <p:spPr>
            <a:xfrm flipH="1" flipV="1">
              <a:off x="5395983" y="4753559"/>
              <a:ext cx="913748" cy="5819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4136F88-1C52-D84B-B907-9B92436D81E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244" y="583652"/>
            <a:ext cx="2079654" cy="133561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CC7AEE3-2B6F-3549-A3DA-CF9F82E9C28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52" b="91375" l="9980" r="89920">
                        <a14:foregroundMark x1="51497" y1="10133" x2="61776" y2="9952"/>
                        <a14:foregroundMark x1="62076" y1="90832" x2="74152" y2="91375"/>
                        <a14:foregroundMark x1="16467" y1="87274" x2="15569" y2="878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0774417" y="1959714"/>
            <a:ext cx="999095" cy="1653193"/>
          </a:xfrm>
          <a:prstGeom prst="rect">
            <a:avLst/>
          </a:prstGeom>
        </p:spPr>
      </p:pic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6161563F-B8C5-544B-A548-4C829FE708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746963" y="3063223"/>
            <a:ext cx="812800" cy="812800"/>
          </a:xfrm>
          <a:prstGeom prst="rect">
            <a:avLst/>
          </a:prstGeom>
        </p:spPr>
      </p:pic>
      <p:pic>
        <p:nvPicPr>
          <p:cNvPr id="6" name="Online Media 5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04F9F465-75F9-9B49-8C05-27B1D6DE585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166667" y="522161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47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0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752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9" grpId="0" animBg="1"/>
      <p:bldP spid="14" grpId="0" uiExpand="1" build="p"/>
      <p:bldP spid="8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804" y="402047"/>
            <a:ext cx="9851923" cy="1109920"/>
          </a:xfrm>
        </p:spPr>
        <p:txBody>
          <a:bodyPr>
            <a:noAutofit/>
          </a:bodyPr>
          <a:lstStyle/>
          <a:p>
            <a:pPr algn="l"/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Sentences and their Punctuation</a:t>
            </a:r>
            <a:r>
              <a:rPr lang="en-GB" dirty="0"/>
              <a:t/>
            </a:r>
            <a:br>
              <a:rPr lang="en-GB" dirty="0"/>
            </a:br>
            <a:endParaRPr lang="en-GB" sz="32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E5E14E-B283-478F-A554-196CE8129A17}"/>
              </a:ext>
            </a:extLst>
          </p:cNvPr>
          <p:cNvSpPr/>
          <p:nvPr/>
        </p:nvSpPr>
        <p:spPr>
          <a:xfrm>
            <a:off x="755804" y="1091762"/>
            <a:ext cx="105709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400" dirty="0">
                <a:solidFill>
                  <a:prstClr val="black"/>
                </a:solidFill>
              </a:rPr>
              <a:t>We </a:t>
            </a:r>
            <a:r>
              <a:rPr lang="en-GB" sz="2400" b="1" dirty="0">
                <a:solidFill>
                  <a:prstClr val="black"/>
                </a:solidFill>
              </a:rPr>
              <a:t>punctuate</a:t>
            </a:r>
            <a:r>
              <a:rPr lang="en-GB" sz="2400" dirty="0">
                <a:solidFill>
                  <a:prstClr val="black"/>
                </a:solidFill>
              </a:rPr>
              <a:t> sentences to make our writing clearer.</a:t>
            </a:r>
          </a:p>
          <a:p>
            <a:pPr lvl="0"/>
            <a:r>
              <a:rPr lang="en-GB" sz="2400" dirty="0">
                <a:solidFill>
                  <a:prstClr val="black"/>
                </a:solidFill>
              </a:rPr>
              <a:t>A </a:t>
            </a:r>
            <a:r>
              <a:rPr lang="en-GB" sz="2400" b="1" dirty="0">
                <a:solidFill>
                  <a:prstClr val="black"/>
                </a:solidFill>
              </a:rPr>
              <a:t>capital letter </a:t>
            </a:r>
            <a:r>
              <a:rPr lang="en-GB" sz="2400" dirty="0">
                <a:solidFill>
                  <a:prstClr val="black"/>
                </a:solidFill>
              </a:rPr>
              <a:t>goes at the beginning and the end is indicated by… </a:t>
            </a:r>
          </a:p>
          <a:p>
            <a:pPr lvl="0"/>
            <a:r>
              <a:rPr lang="en-GB" sz="2400" dirty="0">
                <a:solidFill>
                  <a:prstClr val="black"/>
                </a:solidFill>
              </a:rPr>
              <a:t>a </a:t>
            </a:r>
            <a:r>
              <a:rPr lang="en-GB" sz="2400" b="1" dirty="0">
                <a:solidFill>
                  <a:prstClr val="black"/>
                </a:solidFill>
              </a:rPr>
              <a:t>full stop</a:t>
            </a:r>
            <a:r>
              <a:rPr lang="en-GB" sz="2400" dirty="0">
                <a:solidFill>
                  <a:prstClr val="black"/>
                </a:solidFill>
              </a:rPr>
              <a:t>, </a:t>
            </a:r>
            <a:r>
              <a:rPr lang="en-GB" sz="2400" b="1" dirty="0">
                <a:solidFill>
                  <a:prstClr val="black"/>
                </a:solidFill>
              </a:rPr>
              <a:t>question mark </a:t>
            </a:r>
            <a:r>
              <a:rPr lang="en-GB" sz="2400" dirty="0">
                <a:solidFill>
                  <a:prstClr val="black"/>
                </a:solidFill>
              </a:rPr>
              <a:t>or </a:t>
            </a:r>
            <a:r>
              <a:rPr lang="en-GB" sz="2400" b="1" dirty="0">
                <a:solidFill>
                  <a:prstClr val="black"/>
                </a:solidFill>
              </a:rPr>
              <a:t>exclamation mark</a:t>
            </a:r>
            <a:r>
              <a:rPr lang="en-GB" sz="24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7E0F25D4-03B5-4069-A085-FE2F73E47A97}"/>
              </a:ext>
            </a:extLst>
          </p:cNvPr>
          <p:cNvSpPr/>
          <p:nvPr/>
        </p:nvSpPr>
        <p:spPr>
          <a:xfrm>
            <a:off x="9441368" y="2370214"/>
            <a:ext cx="2374543" cy="1892870"/>
          </a:xfrm>
          <a:prstGeom prst="wedgeRoundRectCallout">
            <a:avLst>
              <a:gd name="adj1" fmla="val 38328"/>
              <a:gd name="adj2" fmla="val 66339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Punctuation does not make a complete sentence; it makes the beginning and ending clear.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4466F4-18BC-4949-BF32-5876AFF294DA}"/>
              </a:ext>
            </a:extLst>
          </p:cNvPr>
          <p:cNvSpPr txBox="1"/>
          <p:nvPr/>
        </p:nvSpPr>
        <p:spPr>
          <a:xfrm>
            <a:off x="1721210" y="2335532"/>
            <a:ext cx="7762300" cy="3682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GB" sz="2400" i="1" dirty="0">
                <a:latin typeface="+mj-lt"/>
              </a:rPr>
              <a:t>he was playing</a:t>
            </a:r>
          </a:p>
          <a:p>
            <a:pPr algn="ctr">
              <a:lnSpc>
                <a:spcPct val="200000"/>
              </a:lnSpc>
            </a:pPr>
            <a:r>
              <a:rPr lang="en-GB" sz="2400" i="1" dirty="0">
                <a:latin typeface="+mj-lt"/>
              </a:rPr>
              <a:t>sweetheart, now</a:t>
            </a:r>
          </a:p>
          <a:p>
            <a:pPr algn="ctr">
              <a:lnSpc>
                <a:spcPct val="200000"/>
              </a:lnSpc>
            </a:pPr>
            <a:r>
              <a:rPr lang="en-GB" sz="2400" i="1" dirty="0">
                <a:latin typeface="+mj-lt"/>
              </a:rPr>
              <a:t>what could he do</a:t>
            </a:r>
          </a:p>
          <a:p>
            <a:pPr algn="ctr">
              <a:lnSpc>
                <a:spcPct val="200000"/>
              </a:lnSpc>
            </a:pPr>
            <a:r>
              <a:rPr lang="en-GB" sz="2400" i="1" dirty="0">
                <a:latin typeface="+mj-lt"/>
              </a:rPr>
              <a:t>that was a surprise</a:t>
            </a:r>
          </a:p>
          <a:p>
            <a:pPr algn="ctr">
              <a:lnSpc>
                <a:spcPct val="200000"/>
              </a:lnSpc>
            </a:pPr>
            <a:r>
              <a:rPr lang="en-GB" sz="2400" i="1" dirty="0">
                <a:latin typeface="+mj-lt"/>
              </a:rPr>
              <a:t>smiled quietly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D803CD73-A6A4-4E03-9311-95588527AA0B}"/>
              </a:ext>
            </a:extLst>
          </p:cNvPr>
          <p:cNvSpPr/>
          <p:nvPr/>
        </p:nvSpPr>
        <p:spPr>
          <a:xfrm>
            <a:off x="8092296" y="4610470"/>
            <a:ext cx="2210937" cy="1335614"/>
          </a:xfrm>
          <a:prstGeom prst="wedgeRoundRectCallout">
            <a:avLst>
              <a:gd name="adj1" fmla="val 69477"/>
              <a:gd name="adj2" fmla="val -22175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would you punctuate these?</a:t>
            </a:r>
          </a:p>
        </p:txBody>
      </p:sp>
      <p:sp>
        <p:nvSpPr>
          <p:cNvPr id="11" name="Rounded Rectangular Callout 2">
            <a:extLst>
              <a:ext uri="{FF2B5EF4-FFF2-40B4-BE49-F238E27FC236}">
                <a16:creationId xmlns:a16="http://schemas.microsoft.com/office/drawing/2014/main" id="{94889D2D-921F-46CB-B0D5-A2ED535CA377}"/>
              </a:ext>
            </a:extLst>
          </p:cNvPr>
          <p:cNvSpPr/>
          <p:nvPr/>
        </p:nvSpPr>
        <p:spPr>
          <a:xfrm>
            <a:off x="10116922" y="621340"/>
            <a:ext cx="1386685" cy="46627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ysClr val="windowText" lastClr="000000"/>
                </a:solidFill>
              </a:rPr>
              <a:t>ANSWERS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DCD607-3FF1-45DB-9C52-5DD1C8BF51CE}"/>
              </a:ext>
            </a:extLst>
          </p:cNvPr>
          <p:cNvSpPr/>
          <p:nvPr/>
        </p:nvSpPr>
        <p:spPr>
          <a:xfrm>
            <a:off x="4573437" y="2573456"/>
            <a:ext cx="280219" cy="4904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D17D1C3-1121-4C32-B2C6-1C281885D87B}"/>
              </a:ext>
            </a:extLst>
          </p:cNvPr>
          <p:cNvSpPr/>
          <p:nvPr/>
        </p:nvSpPr>
        <p:spPr>
          <a:xfrm>
            <a:off x="6541810" y="2540744"/>
            <a:ext cx="280219" cy="4904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EB89CD-F51D-46EA-A68A-421355D92D36}"/>
              </a:ext>
            </a:extLst>
          </p:cNvPr>
          <p:cNvSpPr/>
          <p:nvPr/>
        </p:nvSpPr>
        <p:spPr>
          <a:xfrm>
            <a:off x="4493934" y="4056791"/>
            <a:ext cx="280219" cy="4904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W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AAE85EC-28F7-4F5B-B007-9D658D283C78}"/>
              </a:ext>
            </a:extLst>
          </p:cNvPr>
          <p:cNvSpPr/>
          <p:nvPr/>
        </p:nvSpPr>
        <p:spPr>
          <a:xfrm>
            <a:off x="6686475" y="4083912"/>
            <a:ext cx="280219" cy="4904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C208AF2-7F09-41ED-897F-6958E1A1DC87}"/>
              </a:ext>
            </a:extLst>
          </p:cNvPr>
          <p:cNvSpPr/>
          <p:nvPr/>
        </p:nvSpPr>
        <p:spPr>
          <a:xfrm>
            <a:off x="4264037" y="4766405"/>
            <a:ext cx="280219" cy="4904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F28CC30-B540-4A35-8222-6730ED6B0070}"/>
              </a:ext>
            </a:extLst>
          </p:cNvPr>
          <p:cNvSpPr/>
          <p:nvPr/>
        </p:nvSpPr>
        <p:spPr>
          <a:xfrm>
            <a:off x="6830263" y="4713337"/>
            <a:ext cx="280219" cy="4904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!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6FB29FC-8197-4F29-8756-6D2E18155508}"/>
              </a:ext>
            </a:extLst>
          </p:cNvPr>
          <p:cNvGrpSpPr/>
          <p:nvPr/>
        </p:nvGrpSpPr>
        <p:grpSpPr>
          <a:xfrm>
            <a:off x="769431" y="2938422"/>
            <a:ext cx="3745045" cy="724454"/>
            <a:chOff x="1946472" y="2933795"/>
            <a:chExt cx="3745045" cy="724454"/>
          </a:xfrm>
          <a:solidFill>
            <a:schemeClr val="bg1"/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2006817-5F81-4D1C-9797-C80EE181D00C}"/>
                </a:ext>
              </a:extLst>
            </p:cNvPr>
            <p:cNvSpPr/>
            <p:nvPr/>
          </p:nvSpPr>
          <p:spPr>
            <a:xfrm>
              <a:off x="1946472" y="2933795"/>
              <a:ext cx="2607085" cy="64633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GB" dirty="0"/>
                <a:t>not a complete sentence</a:t>
              </a:r>
            </a:p>
            <a:p>
              <a:r>
                <a:rPr lang="en-GB" dirty="0"/>
                <a:t>- no verb.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01B2554-EDB2-4A1B-9CE4-160F9CF93F1E}"/>
                </a:ext>
              </a:extLst>
            </p:cNvPr>
            <p:cNvCxnSpPr>
              <a:cxnSpLocks/>
            </p:cNvCxnSpPr>
            <p:nvPr/>
          </p:nvCxnSpPr>
          <p:spPr>
            <a:xfrm>
              <a:off x="4553557" y="3580126"/>
              <a:ext cx="1137960" cy="78123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BC0CCDB-018F-44E6-BF91-16C5F62A2030}"/>
              </a:ext>
            </a:extLst>
          </p:cNvPr>
          <p:cNvGrpSpPr/>
          <p:nvPr/>
        </p:nvGrpSpPr>
        <p:grpSpPr>
          <a:xfrm>
            <a:off x="1124605" y="4557413"/>
            <a:ext cx="3074180" cy="1208825"/>
            <a:chOff x="1946472" y="2933795"/>
            <a:chExt cx="3074180" cy="1208825"/>
          </a:xfrm>
          <a:solidFill>
            <a:schemeClr val="bg1"/>
          </a:solidFill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C788880-B44F-4F48-8AC7-4AF2C2488954}"/>
                </a:ext>
              </a:extLst>
            </p:cNvPr>
            <p:cNvSpPr/>
            <p:nvPr/>
          </p:nvSpPr>
          <p:spPr>
            <a:xfrm>
              <a:off x="1946472" y="2933795"/>
              <a:ext cx="2607085" cy="64633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GB" dirty="0"/>
                <a:t>not a complete sentence – who is doing the verb?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0B855C8-F027-490C-ABB2-348BEC6C16E2}"/>
                </a:ext>
              </a:extLst>
            </p:cNvPr>
            <p:cNvCxnSpPr>
              <a:cxnSpLocks/>
            </p:cNvCxnSpPr>
            <p:nvPr/>
          </p:nvCxnSpPr>
          <p:spPr>
            <a:xfrm>
              <a:off x="3707681" y="3580126"/>
              <a:ext cx="1312971" cy="562494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F92D6671-6990-AC4C-92D8-5386C9EF6A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52" b="91375" l="9980" r="89920">
                        <a14:foregroundMark x1="51497" y1="10133" x2="61776" y2="9952"/>
                        <a14:foregroundMark x1="62076" y1="90832" x2="74152" y2="91375"/>
                        <a14:foregroundMark x1="16467" y1="87274" x2="15569" y2="878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0843316" y="4627316"/>
            <a:ext cx="972595" cy="1609344"/>
          </a:xfrm>
          <a:prstGeom prst="rect">
            <a:avLst/>
          </a:prstGeom>
        </p:spPr>
      </p:pic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C2D70D23-891B-754A-94E0-D40D7ABEB6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472616" y="3725996"/>
            <a:ext cx="812800" cy="812800"/>
          </a:xfrm>
          <a:prstGeom prst="rect">
            <a:avLst/>
          </a:prstGeom>
        </p:spPr>
      </p:pic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96EF25DF-EC87-A846-9A80-BE160BD4B8A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436916" y="142850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4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46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118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 build="p"/>
      <p:bldP spid="9" grpId="0" animBg="1"/>
      <p:bldP spid="14" grpId="0" uiExpand="1" build="p"/>
      <p:bldP spid="10" grpId="0" animBg="1"/>
      <p:bldP spid="11" grpId="0" animBg="1"/>
      <p:bldP spid="5" grpId="0" animBg="1"/>
      <p:bldP spid="13" grpId="0" animBg="1"/>
      <p:bldP spid="15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7E0F25D4-03B5-4069-A085-FE2F73E47A97}"/>
              </a:ext>
            </a:extLst>
          </p:cNvPr>
          <p:cNvSpPr/>
          <p:nvPr/>
        </p:nvSpPr>
        <p:spPr>
          <a:xfrm>
            <a:off x="9268567" y="2123768"/>
            <a:ext cx="2194610" cy="1251797"/>
          </a:xfrm>
          <a:prstGeom prst="wedgeRoundRectCallout">
            <a:avLst>
              <a:gd name="adj1" fmla="val 19118"/>
              <a:gd name="adj2" fmla="val 81911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lang="en-GB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subject</a:t>
            </a:r>
            <a:r>
              <a:rPr lang="en-GB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is what the </a:t>
            </a:r>
            <a:r>
              <a:rPr lang="en-GB" b="1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clause</a:t>
            </a:r>
            <a:r>
              <a:rPr lang="en-GB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is about.</a:t>
            </a:r>
            <a:endParaRPr lang="en-GB" dirty="0"/>
          </a:p>
          <a:p>
            <a:pPr algn="ctr"/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Callout: Line 18">
            <a:extLst>
              <a:ext uri="{FF2B5EF4-FFF2-40B4-BE49-F238E27FC236}">
                <a16:creationId xmlns:a16="http://schemas.microsoft.com/office/drawing/2014/main" id="{F7A84253-83C7-42FC-947D-8A7DD1385F35}"/>
              </a:ext>
            </a:extLst>
          </p:cNvPr>
          <p:cNvSpPr/>
          <p:nvPr/>
        </p:nvSpPr>
        <p:spPr>
          <a:xfrm>
            <a:off x="5780186" y="2198884"/>
            <a:ext cx="3134294" cy="647122"/>
          </a:xfrm>
          <a:prstGeom prst="borderCallout1">
            <a:avLst>
              <a:gd name="adj1" fmla="val 42327"/>
              <a:gd name="adj2" fmla="val -580"/>
              <a:gd name="adj3" fmla="val 79627"/>
              <a:gd name="adj4" fmla="val -39243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This clause is about </a:t>
            </a:r>
            <a:r>
              <a:rPr lang="en-GB" dirty="0">
                <a:solidFill>
                  <a:srgbClr val="FF0000"/>
                </a:solidFill>
              </a:rPr>
              <a:t>the man</a:t>
            </a:r>
            <a:r>
              <a:rPr lang="en-GB" dirty="0">
                <a:solidFill>
                  <a:schemeClr val="tx1"/>
                </a:solidFill>
              </a:rPr>
              <a:t>.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20" name="Callout: Line 19">
            <a:extLst>
              <a:ext uri="{FF2B5EF4-FFF2-40B4-BE49-F238E27FC236}">
                <a16:creationId xmlns:a16="http://schemas.microsoft.com/office/drawing/2014/main" id="{8098B248-5C82-434E-B86B-6E13B66309DC}"/>
              </a:ext>
            </a:extLst>
          </p:cNvPr>
          <p:cNvSpPr/>
          <p:nvPr/>
        </p:nvSpPr>
        <p:spPr>
          <a:xfrm>
            <a:off x="5957228" y="2941464"/>
            <a:ext cx="3134295" cy="647122"/>
          </a:xfrm>
          <a:prstGeom prst="borderCallout1">
            <a:avLst>
              <a:gd name="adj1" fmla="val 56001"/>
              <a:gd name="adj2" fmla="val -36"/>
              <a:gd name="adj3" fmla="val 60938"/>
              <a:gd name="adj4" fmla="val -83789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This clause is about </a:t>
            </a:r>
            <a:r>
              <a:rPr lang="en-GB" dirty="0">
                <a:solidFill>
                  <a:srgbClr val="FF0000"/>
                </a:solidFill>
              </a:rPr>
              <a:t>the child</a:t>
            </a:r>
            <a:r>
              <a:rPr lang="en-GB" dirty="0">
                <a:solidFill>
                  <a:schemeClr val="tx1"/>
                </a:solidFill>
              </a:rPr>
              <a:t>.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21" name="Callout: Line 20">
            <a:extLst>
              <a:ext uri="{FF2B5EF4-FFF2-40B4-BE49-F238E27FC236}">
                <a16:creationId xmlns:a16="http://schemas.microsoft.com/office/drawing/2014/main" id="{49FBE8C7-8247-4E50-8C97-6E7093CEA879}"/>
              </a:ext>
            </a:extLst>
          </p:cNvPr>
          <p:cNvSpPr/>
          <p:nvPr/>
        </p:nvSpPr>
        <p:spPr>
          <a:xfrm>
            <a:off x="6393643" y="3819093"/>
            <a:ext cx="3134295" cy="647122"/>
          </a:xfrm>
          <a:prstGeom prst="borderCallout1">
            <a:avLst>
              <a:gd name="adj1" fmla="val 51443"/>
              <a:gd name="adj2" fmla="val 206"/>
              <a:gd name="adj3" fmla="val 19654"/>
              <a:gd name="adj4" fmla="val -74774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This clause is about </a:t>
            </a:r>
            <a:r>
              <a:rPr lang="en-GB" dirty="0">
                <a:solidFill>
                  <a:srgbClr val="FF0000"/>
                </a:solidFill>
              </a:rPr>
              <a:t>memories</a:t>
            </a:r>
            <a:r>
              <a:rPr lang="en-GB" dirty="0">
                <a:solidFill>
                  <a:schemeClr val="tx1"/>
                </a:solidFill>
              </a:rPr>
              <a:t>.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26A85B3-E552-47C9-9FA2-9FFB12D1E29C}"/>
              </a:ext>
            </a:extLst>
          </p:cNvPr>
          <p:cNvSpPr txBox="1"/>
          <p:nvPr/>
        </p:nvSpPr>
        <p:spPr>
          <a:xfrm>
            <a:off x="1143810" y="2431724"/>
            <a:ext cx="3266143" cy="1697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i="1" dirty="0">
                <a:solidFill>
                  <a:srgbClr val="FF0000"/>
                </a:solidFill>
                <a:latin typeface="+mj-lt"/>
              </a:rPr>
              <a:t>The man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remembered</a:t>
            </a:r>
          </a:p>
          <a:p>
            <a:pPr>
              <a:lnSpc>
                <a:spcPct val="150000"/>
              </a:lnSpc>
            </a:pPr>
            <a:r>
              <a:rPr lang="en-GB" sz="2400" i="1" dirty="0">
                <a:solidFill>
                  <a:srgbClr val="FF0000"/>
                </a:solidFill>
                <a:latin typeface="+mj-lt"/>
              </a:rPr>
              <a:t>The child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played</a:t>
            </a:r>
          </a:p>
          <a:p>
            <a:pPr>
              <a:lnSpc>
                <a:spcPct val="150000"/>
              </a:lnSpc>
            </a:pPr>
            <a:r>
              <a:rPr lang="en-GB" sz="2400" i="1" dirty="0">
                <a:solidFill>
                  <a:srgbClr val="FF0000"/>
                </a:solidFill>
                <a:latin typeface="+mj-lt"/>
              </a:rPr>
              <a:t>Memories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grew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1496E8E-5E50-46C4-A53A-7F9395519804}"/>
              </a:ext>
            </a:extLst>
          </p:cNvPr>
          <p:cNvSpPr txBox="1"/>
          <p:nvPr/>
        </p:nvSpPr>
        <p:spPr>
          <a:xfrm>
            <a:off x="785610" y="830492"/>
            <a:ext cx="105735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Parts of a Clause </a:t>
            </a:r>
          </a:p>
          <a:p>
            <a:pPr algn="ctr"/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en-GB" sz="2400" b="1" dirty="0">
                <a:ea typeface="Times New Roman" panose="02020603050405020304" pitchFamily="18" charset="0"/>
                <a:cs typeface="Arial" panose="020B0604020202020204" pitchFamily="34" charset="0"/>
              </a:rPr>
              <a:t>clause</a:t>
            </a: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 is a group of words which contains a </a:t>
            </a:r>
            <a:r>
              <a:rPr lang="en-GB" sz="2400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verb</a:t>
            </a: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n-GB" sz="24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lang="en-GB" sz="2400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verbs</a:t>
            </a:r>
            <a:r>
              <a:rPr lang="en-GB" sz="24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have a </a:t>
            </a:r>
            <a:r>
              <a:rPr lang="en-GB" sz="2400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subject</a:t>
            </a:r>
            <a:r>
              <a:rPr lang="en-GB" sz="24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n-GB" sz="2400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9D23501-484E-48D6-A90E-66FC4B48EE5B}"/>
              </a:ext>
            </a:extLst>
          </p:cNvPr>
          <p:cNvSpPr txBox="1"/>
          <p:nvPr/>
        </p:nvSpPr>
        <p:spPr>
          <a:xfrm>
            <a:off x="889622" y="5208795"/>
            <a:ext cx="10573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In some </a:t>
            </a:r>
            <a:r>
              <a:rPr lang="en-GB" sz="2400" b="1" dirty="0">
                <a:ea typeface="Times New Roman" panose="02020603050405020304" pitchFamily="18" charset="0"/>
                <a:cs typeface="Arial" panose="020B0604020202020204" pitchFamily="34" charset="0"/>
              </a:rPr>
              <a:t>clauses</a:t>
            </a: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 there is something the </a:t>
            </a:r>
            <a:r>
              <a:rPr lang="en-GB" sz="2400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verb</a:t>
            </a: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 acts on.</a:t>
            </a:r>
          </a:p>
          <a:p>
            <a:pPr algn="ctr">
              <a:spcAft>
                <a:spcPts val="0"/>
              </a:spcAft>
            </a:pP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This is called the </a:t>
            </a:r>
            <a:r>
              <a:rPr lang="en-GB" sz="2400" dirty="0">
                <a:solidFill>
                  <a:srgbClr val="00B05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object</a:t>
            </a: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GB" sz="600" dirty="0">
              <a:ea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09B8636-1B68-C544-86E9-D099646B03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52" b="91375" l="9980" r="89920">
                        <a14:foregroundMark x1="51497" y1="10133" x2="61776" y2="9952"/>
                        <a14:foregroundMark x1="62076" y1="90832" x2="74152" y2="91375"/>
                        <a14:foregroundMark x1="16467" y1="87274" x2="15569" y2="878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0589523" y="3429000"/>
            <a:ext cx="1339160" cy="2215896"/>
          </a:xfrm>
          <a:prstGeom prst="rect">
            <a:avLst/>
          </a:prstGeom>
        </p:spPr>
      </p:pic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49B3239C-E89D-A74C-A7A1-AEF44392A1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737088" y="559829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97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79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7E0F25D4-03B5-4069-A085-FE2F73E47A97}"/>
              </a:ext>
            </a:extLst>
          </p:cNvPr>
          <p:cNvSpPr/>
          <p:nvPr/>
        </p:nvSpPr>
        <p:spPr>
          <a:xfrm>
            <a:off x="9268567" y="2123768"/>
            <a:ext cx="2194610" cy="1251797"/>
          </a:xfrm>
          <a:prstGeom prst="wedgeRoundRectCallout">
            <a:avLst>
              <a:gd name="adj1" fmla="val 4118"/>
              <a:gd name="adj2" fmla="val 73145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lang="en-GB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subject</a:t>
            </a:r>
            <a:r>
              <a:rPr lang="en-GB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is what the </a:t>
            </a:r>
            <a:r>
              <a:rPr lang="en-GB" b="1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clause</a:t>
            </a:r>
            <a:r>
              <a:rPr lang="en-GB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is about.</a:t>
            </a:r>
            <a:endParaRPr lang="en-GB" dirty="0"/>
          </a:p>
          <a:p>
            <a:pPr algn="ctr"/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26A85B3-E552-47C9-9FA2-9FFB12D1E29C}"/>
              </a:ext>
            </a:extLst>
          </p:cNvPr>
          <p:cNvSpPr txBox="1"/>
          <p:nvPr/>
        </p:nvSpPr>
        <p:spPr>
          <a:xfrm>
            <a:off x="1143811" y="2431724"/>
            <a:ext cx="4426454" cy="1697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i="1" dirty="0">
                <a:solidFill>
                  <a:srgbClr val="FF0000"/>
                </a:solidFill>
                <a:latin typeface="+mj-lt"/>
              </a:rPr>
              <a:t>The man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remembered</a:t>
            </a:r>
          </a:p>
          <a:p>
            <a:pPr>
              <a:lnSpc>
                <a:spcPct val="150000"/>
              </a:lnSpc>
            </a:pPr>
            <a:r>
              <a:rPr lang="en-GB" sz="2400" i="1" dirty="0">
                <a:solidFill>
                  <a:srgbClr val="FF0000"/>
                </a:solidFill>
                <a:latin typeface="+mj-lt"/>
              </a:rPr>
              <a:t>The child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played</a:t>
            </a:r>
          </a:p>
          <a:p>
            <a:pPr>
              <a:lnSpc>
                <a:spcPct val="150000"/>
              </a:lnSpc>
            </a:pPr>
            <a:r>
              <a:rPr lang="en-GB" sz="2400" i="1" dirty="0">
                <a:solidFill>
                  <a:srgbClr val="FF0000"/>
                </a:solidFill>
                <a:latin typeface="+mj-lt"/>
              </a:rPr>
              <a:t>Memories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grew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1496E8E-5E50-46C4-A53A-7F9395519804}"/>
              </a:ext>
            </a:extLst>
          </p:cNvPr>
          <p:cNvSpPr txBox="1"/>
          <p:nvPr/>
        </p:nvSpPr>
        <p:spPr>
          <a:xfrm>
            <a:off x="785610" y="830492"/>
            <a:ext cx="105735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Parts of a Clause </a:t>
            </a:r>
          </a:p>
          <a:p>
            <a:pPr algn="ctr"/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en-GB" sz="2400" b="1" dirty="0">
                <a:ea typeface="Times New Roman" panose="02020603050405020304" pitchFamily="18" charset="0"/>
                <a:cs typeface="Arial" panose="020B0604020202020204" pitchFamily="34" charset="0"/>
              </a:rPr>
              <a:t>clause</a:t>
            </a: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 is a group of words which contains a </a:t>
            </a:r>
            <a:r>
              <a:rPr lang="en-GB" sz="2400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verb</a:t>
            </a: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n-GB" sz="24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All </a:t>
            </a:r>
            <a:r>
              <a:rPr lang="en-GB" sz="2400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verbs</a:t>
            </a:r>
            <a:r>
              <a:rPr lang="en-GB" sz="24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have a </a:t>
            </a:r>
            <a:r>
              <a:rPr lang="en-GB" sz="2400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subject</a:t>
            </a:r>
            <a:r>
              <a:rPr lang="en-GB" sz="24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n-GB" sz="2400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9D23501-484E-48D6-A90E-66FC4B48EE5B}"/>
              </a:ext>
            </a:extLst>
          </p:cNvPr>
          <p:cNvSpPr txBox="1"/>
          <p:nvPr/>
        </p:nvSpPr>
        <p:spPr>
          <a:xfrm>
            <a:off x="889622" y="5208795"/>
            <a:ext cx="10573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In some </a:t>
            </a:r>
            <a:r>
              <a:rPr lang="en-GB" sz="2400" b="1" dirty="0">
                <a:ea typeface="Times New Roman" panose="02020603050405020304" pitchFamily="18" charset="0"/>
                <a:cs typeface="Arial" panose="020B0604020202020204" pitchFamily="34" charset="0"/>
              </a:rPr>
              <a:t>clauses</a:t>
            </a: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 there is something the </a:t>
            </a:r>
            <a:r>
              <a:rPr lang="en-GB" sz="2400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verb</a:t>
            </a: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 acts on.</a:t>
            </a:r>
          </a:p>
          <a:p>
            <a:pPr algn="ctr">
              <a:spcAft>
                <a:spcPts val="0"/>
              </a:spcAft>
            </a:pP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This is called the </a:t>
            </a:r>
            <a:r>
              <a:rPr lang="en-GB" sz="2400" dirty="0">
                <a:solidFill>
                  <a:srgbClr val="00B05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object</a:t>
            </a: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GB" sz="600" dirty="0">
              <a:ea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A5C5A75-C5F0-425A-A893-29ABFB8C97F2}"/>
              </a:ext>
            </a:extLst>
          </p:cNvPr>
          <p:cNvSpPr/>
          <p:nvPr/>
        </p:nvSpPr>
        <p:spPr>
          <a:xfrm>
            <a:off x="8416574" y="584436"/>
            <a:ext cx="3046603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en-GB" sz="2400" cap="all" dirty="0">
                <a:solidFill>
                  <a:srgbClr val="FF0000"/>
                </a:solidFill>
              </a:rPr>
              <a:t>subject</a:t>
            </a:r>
            <a:r>
              <a:rPr lang="en-GB" sz="2400" cap="all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sz="2400" cap="all" dirty="0">
                <a:solidFill>
                  <a:srgbClr val="0000FF"/>
                </a:solidFill>
              </a:rPr>
              <a:t>verb</a:t>
            </a:r>
            <a:r>
              <a:rPr lang="en-GB" sz="2400" cap="all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sz="2400" cap="all" dirty="0">
                <a:solidFill>
                  <a:srgbClr val="00B050"/>
                </a:solidFill>
              </a:rPr>
              <a:t>object</a:t>
            </a:r>
            <a:r>
              <a:rPr lang="en-GB" sz="2400" cap="all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en-GB" sz="2400" cap="all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7F732F-01F9-4A72-8863-1C9D4DC45A55}"/>
              </a:ext>
            </a:extLst>
          </p:cNvPr>
          <p:cNvSpPr txBox="1"/>
          <p:nvPr/>
        </p:nvSpPr>
        <p:spPr>
          <a:xfrm>
            <a:off x="3875627" y="2440508"/>
            <a:ext cx="2746110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i="1" dirty="0">
                <a:solidFill>
                  <a:srgbClr val="00B050"/>
                </a:solidFill>
                <a:latin typeface="+mj-lt"/>
              </a:rPr>
              <a:t>his life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6A7780-6A64-4B6D-95E3-896EF9C7A247}"/>
              </a:ext>
            </a:extLst>
          </p:cNvPr>
          <p:cNvSpPr txBox="1"/>
          <p:nvPr/>
        </p:nvSpPr>
        <p:spPr>
          <a:xfrm>
            <a:off x="3238740" y="2983509"/>
            <a:ext cx="2746110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i="1" dirty="0">
                <a:solidFill>
                  <a:srgbClr val="00B050"/>
                </a:solidFill>
                <a:latin typeface="+mj-lt"/>
              </a:rPr>
              <a:t>the piano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EE7A24C-E99F-4FB2-B475-8F7932C2E90B}"/>
              </a:ext>
            </a:extLst>
          </p:cNvPr>
          <p:cNvSpPr txBox="1"/>
          <p:nvPr/>
        </p:nvSpPr>
        <p:spPr>
          <a:xfrm>
            <a:off x="3031448" y="3531495"/>
            <a:ext cx="2746110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i="1" dirty="0">
                <a:solidFill>
                  <a:srgbClr val="00B050"/>
                </a:solidFill>
                <a:latin typeface="+mj-lt"/>
              </a:rPr>
              <a:t> in his mind</a:t>
            </a: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9A40C4F1-92D1-4FD0-8EF2-37919A480E39}"/>
              </a:ext>
            </a:extLst>
          </p:cNvPr>
          <p:cNvSpPr/>
          <p:nvPr/>
        </p:nvSpPr>
        <p:spPr>
          <a:xfrm>
            <a:off x="6765941" y="2987356"/>
            <a:ext cx="2194610" cy="999806"/>
          </a:xfrm>
          <a:prstGeom prst="wedgeRoundRectCallout">
            <a:avLst>
              <a:gd name="adj1" fmla="val 80684"/>
              <a:gd name="adj2" fmla="val 59520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lang="en-GB" dirty="0">
                <a:solidFill>
                  <a:srgbClr val="00B05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object</a:t>
            </a:r>
            <a:r>
              <a:rPr lang="en-GB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is affected by the verb.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2B92EAC-2342-3D48-AB91-474CEEEF0E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52" b="91375" l="9980" r="89920">
                        <a14:foregroundMark x1="51497" y1="10133" x2="61776" y2="9952"/>
                        <a14:foregroundMark x1="62076" y1="90832" x2="74152" y2="91375"/>
                        <a14:foregroundMark x1="16467" y1="87274" x2="15569" y2="878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575909" y="3737521"/>
            <a:ext cx="1247201" cy="2063733"/>
          </a:xfrm>
          <a:prstGeom prst="rect">
            <a:avLst/>
          </a:prstGeom>
        </p:spPr>
      </p:pic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9B5E4E28-AED4-C843-8E9F-89E6C1E7A1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55430" y="412879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786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11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3" grpId="0" animBg="1"/>
      <p:bldP spid="14" grpId="0"/>
      <p:bldP spid="15" grpId="0"/>
      <p:bldP spid="17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10" y="830492"/>
            <a:ext cx="10573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Parts of a Clause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13B2DC7-66B9-464C-8917-94776208C2BA}"/>
              </a:ext>
            </a:extLst>
          </p:cNvPr>
          <p:cNvSpPr/>
          <p:nvPr/>
        </p:nvSpPr>
        <p:spPr>
          <a:xfrm>
            <a:off x="8416574" y="584436"/>
            <a:ext cx="3046603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en-GB" sz="2400" cap="all" dirty="0">
                <a:solidFill>
                  <a:srgbClr val="FF0000"/>
                </a:solidFill>
              </a:rPr>
              <a:t>subject</a:t>
            </a:r>
            <a:r>
              <a:rPr lang="en-GB" sz="2400" cap="all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sz="2400" cap="all" dirty="0">
                <a:solidFill>
                  <a:srgbClr val="0000FF"/>
                </a:solidFill>
              </a:rPr>
              <a:t>verb</a:t>
            </a:r>
            <a:r>
              <a:rPr lang="en-GB" sz="2400" cap="all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sz="2400" cap="all" dirty="0">
                <a:solidFill>
                  <a:srgbClr val="00B050"/>
                </a:solidFill>
              </a:rPr>
              <a:t>object</a:t>
            </a:r>
            <a:r>
              <a:rPr lang="en-GB" sz="2400" cap="all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en-GB" sz="2400" cap="all" dirty="0"/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1D229A43-BDAF-4C02-B70F-4EB607BEE6A2}"/>
              </a:ext>
            </a:extLst>
          </p:cNvPr>
          <p:cNvSpPr/>
          <p:nvPr/>
        </p:nvSpPr>
        <p:spPr>
          <a:xfrm>
            <a:off x="9268567" y="2518780"/>
            <a:ext cx="2194610" cy="1325540"/>
          </a:xfrm>
          <a:prstGeom prst="wedgeRoundRectCallout">
            <a:avLst>
              <a:gd name="adj1" fmla="val 4118"/>
              <a:gd name="adj2" fmla="val 73145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Can you spot the subject, verb and object in each of these clauses?</a:t>
            </a:r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BA8314-7A20-4A36-B020-F35885DC9EA5}"/>
              </a:ext>
            </a:extLst>
          </p:cNvPr>
          <p:cNvSpPr txBox="1"/>
          <p:nvPr/>
        </p:nvSpPr>
        <p:spPr>
          <a:xfrm>
            <a:off x="900128" y="1584134"/>
            <a:ext cx="690801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i="1" dirty="0">
                <a:latin typeface="+mj-lt"/>
              </a:rPr>
              <a:t>I remembered the whole thing.</a:t>
            </a:r>
          </a:p>
          <a:p>
            <a:pPr>
              <a:lnSpc>
                <a:spcPct val="150000"/>
              </a:lnSpc>
            </a:pPr>
            <a:r>
              <a:rPr lang="en-GB" sz="2400" i="1" dirty="0">
                <a:latin typeface="+mj-lt"/>
              </a:rPr>
              <a:t>He opened his eyes.</a:t>
            </a:r>
          </a:p>
          <a:p>
            <a:pPr>
              <a:lnSpc>
                <a:spcPct val="150000"/>
              </a:lnSpc>
            </a:pPr>
            <a:r>
              <a:rPr lang="en-GB" sz="2400" i="1" dirty="0">
                <a:latin typeface="+mj-lt"/>
              </a:rPr>
              <a:t>His fingers touched the keyboard.</a:t>
            </a:r>
          </a:p>
          <a:p>
            <a:pPr>
              <a:lnSpc>
                <a:spcPct val="150000"/>
              </a:lnSpc>
            </a:pPr>
            <a:r>
              <a:rPr lang="en-GB" sz="2400" i="1" dirty="0">
                <a:latin typeface="+mj-lt"/>
              </a:rPr>
              <a:t>The boy opened the mysterious box.</a:t>
            </a:r>
          </a:p>
          <a:p>
            <a:pPr>
              <a:lnSpc>
                <a:spcPct val="150000"/>
              </a:lnSpc>
            </a:pPr>
            <a:r>
              <a:rPr lang="en-GB" sz="2400" i="1" dirty="0">
                <a:latin typeface="+mj-lt"/>
              </a:rPr>
              <a:t>His wife smiled.</a:t>
            </a:r>
          </a:p>
        </p:txBody>
      </p:sp>
      <p:sp>
        <p:nvSpPr>
          <p:cNvPr id="19" name="Rounded Rectangular Callout 2">
            <a:extLst>
              <a:ext uri="{FF2B5EF4-FFF2-40B4-BE49-F238E27FC236}">
                <a16:creationId xmlns:a16="http://schemas.microsoft.com/office/drawing/2014/main" id="{00DDDBF4-EE13-4F8C-B43F-7B86AA8EA4BC}"/>
              </a:ext>
            </a:extLst>
          </p:cNvPr>
          <p:cNvSpPr/>
          <p:nvPr/>
        </p:nvSpPr>
        <p:spPr>
          <a:xfrm>
            <a:off x="10076492" y="1166303"/>
            <a:ext cx="1386685" cy="46627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ysClr val="windowText" lastClr="000000"/>
                </a:solidFill>
              </a:rPr>
              <a:t>ANSWERS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F1F7C67-68CB-4E36-B4D3-5992D4FF561E}"/>
              </a:ext>
            </a:extLst>
          </p:cNvPr>
          <p:cNvCxnSpPr>
            <a:cxnSpLocks/>
          </p:cNvCxnSpPr>
          <p:nvPr/>
        </p:nvCxnSpPr>
        <p:spPr>
          <a:xfrm>
            <a:off x="958699" y="2116836"/>
            <a:ext cx="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AC46999-EBE1-4903-8452-94F49B2DC892}"/>
              </a:ext>
            </a:extLst>
          </p:cNvPr>
          <p:cNvCxnSpPr>
            <a:cxnSpLocks/>
          </p:cNvCxnSpPr>
          <p:nvPr/>
        </p:nvCxnSpPr>
        <p:spPr>
          <a:xfrm>
            <a:off x="989694" y="2644410"/>
            <a:ext cx="35701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625EC15-7CCA-4C70-8FC4-E90C8B2F6F77}"/>
              </a:ext>
            </a:extLst>
          </p:cNvPr>
          <p:cNvCxnSpPr>
            <a:cxnSpLocks/>
          </p:cNvCxnSpPr>
          <p:nvPr/>
        </p:nvCxnSpPr>
        <p:spPr>
          <a:xfrm>
            <a:off x="989695" y="3183636"/>
            <a:ext cx="127519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1D9D6A8-42B0-488A-B80B-0C495427A009}"/>
              </a:ext>
            </a:extLst>
          </p:cNvPr>
          <p:cNvCxnSpPr>
            <a:cxnSpLocks/>
          </p:cNvCxnSpPr>
          <p:nvPr/>
        </p:nvCxnSpPr>
        <p:spPr>
          <a:xfrm>
            <a:off x="989695" y="3745109"/>
            <a:ext cx="95829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72C3D34-9624-4BDB-9D21-27247D2FCBBC}"/>
              </a:ext>
            </a:extLst>
          </p:cNvPr>
          <p:cNvCxnSpPr>
            <a:cxnSpLocks/>
          </p:cNvCxnSpPr>
          <p:nvPr/>
        </p:nvCxnSpPr>
        <p:spPr>
          <a:xfrm>
            <a:off x="989694" y="4291140"/>
            <a:ext cx="95829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4AEE212-F7EF-4B34-B1F9-54AAFACEB063}"/>
              </a:ext>
            </a:extLst>
          </p:cNvPr>
          <p:cNvCxnSpPr>
            <a:cxnSpLocks/>
          </p:cNvCxnSpPr>
          <p:nvPr/>
        </p:nvCxnSpPr>
        <p:spPr>
          <a:xfrm>
            <a:off x="1153245" y="2116836"/>
            <a:ext cx="1589482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AC91921-FB60-4622-B612-C48241810561}"/>
              </a:ext>
            </a:extLst>
          </p:cNvPr>
          <p:cNvCxnSpPr>
            <a:cxnSpLocks/>
          </p:cNvCxnSpPr>
          <p:nvPr/>
        </p:nvCxnSpPr>
        <p:spPr>
          <a:xfrm>
            <a:off x="1395651" y="2644410"/>
            <a:ext cx="86924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6085D3A-064C-419B-B77E-4EF3F445603D}"/>
              </a:ext>
            </a:extLst>
          </p:cNvPr>
          <p:cNvCxnSpPr>
            <a:cxnSpLocks/>
          </p:cNvCxnSpPr>
          <p:nvPr/>
        </p:nvCxnSpPr>
        <p:spPr>
          <a:xfrm>
            <a:off x="2470697" y="3183636"/>
            <a:ext cx="4680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E80E3C1-01D5-4B03-A1D6-CE3269A75315}"/>
              </a:ext>
            </a:extLst>
          </p:cNvPr>
          <p:cNvCxnSpPr>
            <a:cxnSpLocks/>
          </p:cNvCxnSpPr>
          <p:nvPr/>
        </p:nvCxnSpPr>
        <p:spPr>
          <a:xfrm>
            <a:off x="2064108" y="3745109"/>
            <a:ext cx="814682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061DECA-5121-46EC-9957-DB2157311A44}"/>
              </a:ext>
            </a:extLst>
          </p:cNvPr>
          <p:cNvCxnSpPr>
            <a:cxnSpLocks/>
          </p:cNvCxnSpPr>
          <p:nvPr/>
        </p:nvCxnSpPr>
        <p:spPr>
          <a:xfrm>
            <a:off x="2032999" y="4300838"/>
            <a:ext cx="729417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E58642B-10F7-480A-B18C-73840B7AE46F}"/>
              </a:ext>
            </a:extLst>
          </p:cNvPr>
          <p:cNvCxnSpPr>
            <a:cxnSpLocks/>
          </p:cNvCxnSpPr>
          <p:nvPr/>
        </p:nvCxnSpPr>
        <p:spPr>
          <a:xfrm>
            <a:off x="2878790" y="2116836"/>
            <a:ext cx="18360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1188B37-18A6-4CC8-90ED-04F23A178D64}"/>
              </a:ext>
            </a:extLst>
          </p:cNvPr>
          <p:cNvCxnSpPr>
            <a:cxnSpLocks/>
          </p:cNvCxnSpPr>
          <p:nvPr/>
        </p:nvCxnSpPr>
        <p:spPr>
          <a:xfrm>
            <a:off x="2357695" y="2658457"/>
            <a:ext cx="10440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D8E9E2A-CF26-48A5-9284-10EF08E96862}"/>
              </a:ext>
            </a:extLst>
          </p:cNvPr>
          <p:cNvCxnSpPr>
            <a:cxnSpLocks/>
          </p:cNvCxnSpPr>
          <p:nvPr/>
        </p:nvCxnSpPr>
        <p:spPr>
          <a:xfrm>
            <a:off x="3060565" y="3181550"/>
            <a:ext cx="17280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1A32841-9AB4-4283-A0D9-34D25B7E432F}"/>
              </a:ext>
            </a:extLst>
          </p:cNvPr>
          <p:cNvCxnSpPr>
            <a:cxnSpLocks/>
          </p:cNvCxnSpPr>
          <p:nvPr/>
        </p:nvCxnSpPr>
        <p:spPr>
          <a:xfrm>
            <a:off x="3035010" y="3745109"/>
            <a:ext cx="225462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0" name="Speech Bubble: Rectangle with Corners Rounded 49">
            <a:extLst>
              <a:ext uri="{FF2B5EF4-FFF2-40B4-BE49-F238E27FC236}">
                <a16:creationId xmlns:a16="http://schemas.microsoft.com/office/drawing/2014/main" id="{F57BCBEA-5A5B-4509-B50A-28C7EA2BD8C8}"/>
              </a:ext>
            </a:extLst>
          </p:cNvPr>
          <p:cNvSpPr/>
          <p:nvPr/>
        </p:nvSpPr>
        <p:spPr>
          <a:xfrm>
            <a:off x="6586781" y="4498984"/>
            <a:ext cx="2629592" cy="1552131"/>
          </a:xfrm>
          <a:prstGeom prst="wedgeRoundRectCallout">
            <a:avLst>
              <a:gd name="adj1" fmla="val 67828"/>
              <a:gd name="adj2" fmla="val -18918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The whole noun phrase can be counted as the object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</a:rPr>
              <a:t>‘the living room’, ‘a grand piano’ etc.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E641578-2FF2-4C88-948F-CB2C051A19F3}"/>
              </a:ext>
            </a:extLst>
          </p:cNvPr>
          <p:cNvGrpSpPr/>
          <p:nvPr/>
        </p:nvGrpSpPr>
        <p:grpSpPr>
          <a:xfrm>
            <a:off x="1346711" y="4498984"/>
            <a:ext cx="3657720" cy="1411473"/>
            <a:chOff x="895838" y="1891654"/>
            <a:chExt cx="3657720" cy="1411473"/>
          </a:xfrm>
          <a:solidFill>
            <a:schemeClr val="bg1"/>
          </a:solidFill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974FB52E-38B7-4123-A89E-752687A846FF}"/>
                </a:ext>
              </a:extLst>
            </p:cNvPr>
            <p:cNvSpPr/>
            <p:nvPr/>
          </p:nvSpPr>
          <p:spPr>
            <a:xfrm>
              <a:off x="895838" y="2933795"/>
              <a:ext cx="3657720" cy="36933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GB" dirty="0"/>
                <a:t>some clauses do not have an object</a:t>
              </a: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D253F433-EA62-4267-AC3A-482F0457825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112813" y="1891654"/>
              <a:ext cx="942648" cy="1005078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7A262CD8-B620-F247-B444-477A3FA4DA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52" b="91375" l="9980" r="89920">
                        <a14:foregroundMark x1="51497" y1="10133" x2="61776" y2="9952"/>
                        <a14:foregroundMark x1="62076" y1="90832" x2="74152" y2="91375"/>
                        <a14:foregroundMark x1="16467" y1="87274" x2="15569" y2="878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876130" y="4201102"/>
            <a:ext cx="1278538" cy="2115585"/>
          </a:xfrm>
          <a:prstGeom prst="rect">
            <a:avLst/>
          </a:prstGeom>
        </p:spPr>
      </p:pic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C20AB1DF-C991-5F4D-9017-5D6C310865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129515" y="277515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098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9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7" grpId="0" animBg="1"/>
      <p:bldP spid="18" grpId="0" build="p"/>
      <p:bldP spid="19" grpId="0" animBg="1"/>
      <p:bldP spid="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4109" y="1922176"/>
            <a:ext cx="8534400" cy="3565124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Explore </a:t>
            </a:r>
            <a:r>
              <a:rPr lang="en-GB" dirty="0"/>
              <a:t>more Hamilton Trust Learning Materials at </a:t>
            </a:r>
            <a:r>
              <a:rPr lang="en-GB" dirty="0">
                <a:hlinkClick r:id="rId2"/>
              </a:rPr>
              <a:t>https://wrht.org.uk/hamilton</a:t>
            </a:r>
            <a:r>
              <a:rPr lang="en-GB" dirty="0" smtClean="0">
                <a:hlinkClick r:id="rId3"/>
              </a:rPr>
              <a:t>/</a:t>
            </a:r>
            <a:r>
              <a:rPr lang="en-GB" dirty="0" smtClean="0"/>
              <a:t> </a:t>
            </a:r>
            <a:r>
              <a:rPr lang="en-GB" dirty="0"/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212" y="802915"/>
            <a:ext cx="5743575" cy="15811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771" y="4571158"/>
            <a:ext cx="2370631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90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10999</TotalTime>
  <Words>487</Words>
  <Application>Microsoft Office PowerPoint</Application>
  <PresentationFormat>Widescreen</PresentationFormat>
  <Paragraphs>95</Paragraphs>
  <Slides>8</Slides>
  <Notes>7</Notes>
  <HiddenSlides>0</HiddenSlides>
  <MMClips>10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Comic Sans MS</vt:lpstr>
      <vt:lpstr>Times New Roman</vt:lpstr>
      <vt:lpstr>Office Theme</vt:lpstr>
      <vt:lpstr>  Sentences and their Punctuation </vt:lpstr>
      <vt:lpstr>  Sentences </vt:lpstr>
      <vt:lpstr>  Sentences </vt:lpstr>
      <vt:lpstr>  Sentences and their Punctuation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Pronouns</dc:title>
  <dc:creator>Deidre Holes</dc:creator>
  <cp:lastModifiedBy>HP</cp:lastModifiedBy>
  <cp:revision>625</cp:revision>
  <cp:lastPrinted>2017-12-01T10:33:49Z</cp:lastPrinted>
  <dcterms:created xsi:type="dcterms:W3CDTF">2013-08-23T07:43:20Z</dcterms:created>
  <dcterms:modified xsi:type="dcterms:W3CDTF">2020-05-06T19:15:17Z</dcterms:modified>
</cp:coreProperties>
</file>