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4" r:id="rId6"/>
    <p:sldId id="257" r:id="rId7"/>
    <p:sldId id="265" r:id="rId8"/>
    <p:sldId id="260" r:id="rId9"/>
    <p:sldId id="266" r:id="rId10"/>
    <p:sldId id="262" r:id="rId11"/>
    <p:sldId id="267" r:id="rId12"/>
    <p:sldId id="263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409B44-7523-4D76-1623-9B15BFE0F692}" v="1428" dt="2020-05-29T15:25:13.9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034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691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580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417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095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835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411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775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974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77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FE591-6715-4EFE-AB9D-3C2819371BEA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398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FE591-6715-4EFE-AB9D-3C2819371BEA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87FB8-024B-4C69-AE33-8EFECE331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337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5394" y="195944"/>
            <a:ext cx="4689565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     14,067 – 88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     173.43 x 100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     23.60 + 0.87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     700 x 6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30% of 900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    3/4 of 2,800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 34,484 – 1,095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 42.80 -  4.99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9.      8/11  – 7/11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10.    80 x 24   </a:t>
            </a: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7109" y="195944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     9,574 ÷ 7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     10 x (55 – 16)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3.     2/6 ÷ 5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     616 x 7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    35% of 200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     7  1/5 x 27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     5,985 ÷  13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    95.77 – 10.69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    3/12 + 1/6 =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   1,023 x 27 =  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4959" y="195944"/>
            <a:ext cx="86215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1</a:t>
            </a:r>
          </a:p>
        </p:txBody>
      </p:sp>
    </p:spTree>
    <p:extLst>
      <p:ext uri="{BB962C8B-B14F-4D97-AF65-F5344CB8AC3E}">
        <p14:creationId xmlns:p14="http://schemas.microsoft.com/office/powerpoint/2010/main" val="4244547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9596" y="195944"/>
            <a:ext cx="5075363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     6,943 – 36 = 6,907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     15.60 x 100 = 1,560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     17.20 + 0.42 = 17.62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     566 x 4 = 2,264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40% of 700 = 280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 1/5 of 2700 = 540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 44,504 – 7,493 = 37,011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 24.97 – 12.41 = 12.56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9.     10/20  – 9/20 = 1/20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10.   77 x 47 = 3,619</a:t>
            </a: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7109" y="195944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      6,461 ÷ 6 = 1076 r 5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     18 x (69 -21) = 864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3.     2/7 ÷ 6 = 1/21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     738 x 8 = 5,904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    50% of 600 = 300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     2  2/5 x 25 = 60 </a:t>
            </a:r>
            <a:endParaRPr lang="en-GB" sz="14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     4345 ÷ 12 </a:t>
            </a:r>
            <a:r>
              <a:rPr lang="en-GB" sz="3200">
                <a:solidFill>
                  <a:srgbClr val="FF0000"/>
                </a:solidFill>
              </a:rPr>
              <a:t>= 362 r 1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    14.33 – 10.29 = 4.04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    9/14 + 1/7 = 5/7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  4,903 x 46 = 225,538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4959" y="195944"/>
            <a:ext cx="86215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5</a:t>
            </a:r>
          </a:p>
          <a:p>
            <a:pPr algn="ctr"/>
            <a:r>
              <a:rPr lang="en-GB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1520799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6128" y="195944"/>
            <a:ext cx="4968831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     14,067 – 88 = 13,979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     173.43 x 100 = 17,343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     23.60 + 0.87 = 24.47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     700 x 6 = 4,200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30% of 900 = 270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    3/4 of 2,800 = 2,100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 34,484 – 1,095 = 33,389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 42.80 -  4.99 = 37.81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9.      8/11  – 7/11 = 1/11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10.    80 x 24 = 1,920   </a:t>
            </a: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7109" y="195944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     9,574 ÷ 7 = 1367 r 5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     10 x (55 – 16) = 390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3.     2/6 ÷ 5 = 1/15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     616 x 7 = 4,312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    35% of 200 = 70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     7  1/5 x 27 = 194 2/5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     5,985 ÷  13 = 460 r 5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    95.77 – 10.69 = 85.08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    3/12 + 1/6 = 5/12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   1,023 x 27 = 27,621 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4959" y="195944"/>
            <a:ext cx="86215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1</a:t>
            </a:r>
          </a:p>
          <a:p>
            <a:pPr algn="ctr"/>
            <a:r>
              <a:rPr lang="en-GB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3290152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5394" y="195944"/>
            <a:ext cx="4689565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     3,846 - 68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     1105 x 10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     26.10 + 0.61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     934 x 6 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 80% of 300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 1/4 of 2500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 53,005 – 1,720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 18.97 – 17.10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    6/14 – 5/14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59 x 39  </a:t>
            </a: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7109" y="195944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     6,086 ÷ 3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     16 x (49 – 10) 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3.     5/8 ÷ 1 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     936 x 5 =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    34 % of 600 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     2   1/4  x 47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     5,786 ÷  11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    51.94 – 17.73 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    8/4 + 2/16 = 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   4,163 x 32 =  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4959" y="195944"/>
            <a:ext cx="86215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2</a:t>
            </a:r>
          </a:p>
        </p:txBody>
      </p:sp>
    </p:spTree>
    <p:extLst>
      <p:ext uri="{BB962C8B-B14F-4D97-AF65-F5344CB8AC3E}">
        <p14:creationId xmlns:p14="http://schemas.microsoft.com/office/powerpoint/2010/main" val="2066481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740" y="195944"/>
            <a:ext cx="5013219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     3,846 – 68 = 3,778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     1105 x 10 = 11,050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     26.10 + 0.61 = 26.71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     934 x 6 = 5,604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 80% of 300 = 240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 1/4 of 2500 = 625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 53,005 – 1,720 = 51,285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 18.97 – 17.10 = 1.87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    6/14 – 5/14 = 1/14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59 x 39 = 2,301 </a:t>
            </a: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7109" y="195944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     6,086 ÷ 3 = 2028 r 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     16 x (49 – 10) = 624 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3.     5/8 ÷ 1  = 5/8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     936 x 5 = 4,680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    34 % of 600 = 204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     2   1/4  x 47 = 105 ¾ 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     5,786 ÷  11 = 526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    51.94 – 17.73 = 34.21 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    8/4 + 2/16 = 2  1/8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   4,163 x 32 = 133,216 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4959" y="195944"/>
            <a:ext cx="86215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2</a:t>
            </a:r>
          </a:p>
          <a:p>
            <a:pPr algn="ctr"/>
            <a:r>
              <a:rPr lang="en-GB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3057432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5394" y="195944"/>
            <a:ext cx="4689565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     15,595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- </a:t>
            </a: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31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</a:t>
            </a: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     26.158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÷ </a:t>
            </a: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100</a:t>
            </a:r>
            <a:endParaRPr lang="en-GB" sz="320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</a:t>
            </a: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     13.00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+ </a:t>
            </a: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0.33</a:t>
            </a:r>
            <a:endParaRPr lang="en-GB" sz="320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</a:t>
            </a: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     1030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x </a:t>
            </a: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8 </a:t>
            </a:r>
            <a:endParaRPr lang="en-GB" sz="320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    60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% of </a:t>
            </a: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600</a:t>
            </a:r>
            <a:endParaRPr lang="en-GB" sz="320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    3/5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of 2,300</a:t>
            </a:r>
            <a:endParaRPr lang="en-GB" sz="320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     56,755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- </a:t>
            </a: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1,886</a:t>
            </a:r>
            <a:endParaRPr lang="en-GB" sz="320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     44.14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– </a:t>
            </a: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6.53</a:t>
            </a:r>
            <a:endParaRPr lang="en-GB" sz="320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     7/20 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– </a:t>
            </a: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4/20</a:t>
            </a:r>
            <a:endParaRPr lang="en-GB" sz="320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    99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x </a:t>
            </a: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41</a:t>
            </a:r>
            <a:endParaRPr lang="en-GB" sz="200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7109" y="195944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     9,956 ÷ 5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     20 x (70 - 16)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3.     5/9 ÷ 7 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     568 x 6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    26 % of 900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     9  1/4  x 33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     4353 ÷ 16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    90.29 – 15.15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   </a:t>
            </a:r>
            <a:r>
              <a:rPr lang="en-GB" sz="3200">
                <a:solidFill>
                  <a:srgbClr val="FF0000"/>
                </a:solidFill>
              </a:rPr>
              <a:t> 10/15 </a:t>
            </a:r>
            <a:r>
              <a:rPr lang="en-GB" sz="3200" dirty="0">
                <a:solidFill>
                  <a:srgbClr val="FF0000"/>
                </a:solidFill>
              </a:rPr>
              <a:t>+ 1/3 =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  2,762 x 41 =  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4959" y="195944"/>
            <a:ext cx="86215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3</a:t>
            </a:r>
          </a:p>
        </p:txBody>
      </p:sp>
    </p:spTree>
    <p:extLst>
      <p:ext uri="{BB962C8B-B14F-4D97-AF65-F5344CB8AC3E}">
        <p14:creationId xmlns:p14="http://schemas.microsoft.com/office/powerpoint/2010/main" val="31930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6027" y="195944"/>
            <a:ext cx="4888933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     15,595 – 31 = 15,564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     26.158 ÷ 100 = 0.26158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     13.00 + 0.33 = 13.33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     1030 x 8 = 8,240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60% of 600 = 360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3/5 of 2,300 = 1,380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 56,755 - 1,886 = 54,869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 44.14 – 6.53 = 37.61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 7/20  – 4/20 = 3/20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   99 x 41 = 4,059</a:t>
            </a: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7109" y="195944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     9,956 ÷ 5 = 1991 r 1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     20 x (70 - 16) = 1,080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3.     5/9 ÷ 7 = 5/63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     568 x 6 = 3,408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    26 % of 900 = 234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     9  1/4  x 33 = 305 ¼ 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     4353 ÷ 16 = 272 r 1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    90.29 – 15.15 = 75.14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    10/15 + 1/3 = 1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  2,762 x 41 = 113,242 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4959" y="195944"/>
            <a:ext cx="86215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3</a:t>
            </a:r>
          </a:p>
          <a:p>
            <a:pPr algn="ctr"/>
            <a:r>
              <a:rPr lang="en-GB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634750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5394" y="195944"/>
            <a:ext cx="4689565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     5,050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- </a:t>
            </a: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463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</a:t>
            </a: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     253.24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÷ </a:t>
            </a: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100</a:t>
            </a:r>
            <a:endParaRPr lang="en-GB" sz="320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</a:t>
            </a: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     16.60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+ </a:t>
            </a: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0.83</a:t>
            </a:r>
            <a:endParaRPr lang="en-GB" sz="320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</a:t>
            </a: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     975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x </a:t>
            </a: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5 </a:t>
            </a:r>
            <a:endParaRPr lang="en-GB" sz="320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    50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% of </a:t>
            </a: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600</a:t>
            </a:r>
            <a:endParaRPr lang="en-GB" sz="320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    2/4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of </a:t>
            </a: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2,800</a:t>
            </a:r>
            <a:endParaRPr lang="en-GB" sz="320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     53,320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– </a:t>
            </a: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8,528</a:t>
            </a:r>
            <a:endParaRPr lang="en-GB" sz="320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     11.74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– </a:t>
            </a: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2.44</a:t>
            </a:r>
            <a:endParaRPr lang="en-GB" sz="320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     7/11 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– </a:t>
            </a: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3/11</a:t>
            </a:r>
            <a:endParaRPr lang="en-GB" sz="320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    57x 34 </a:t>
            </a: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7109" y="195944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     3,887 ÷ 6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     12 x ( 79 - 23)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3.     4/6 ÷ 9 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     570 x 7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    11 % of 1000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     3   1/4  x 41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     3,236 ÷ 18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    82.84 – 11.25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    6/12 + 3/4 =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  4,621 x 42 =  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4959" y="195944"/>
            <a:ext cx="86215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4</a:t>
            </a:r>
          </a:p>
        </p:txBody>
      </p:sp>
    </p:spTree>
    <p:extLst>
      <p:ext uri="{BB962C8B-B14F-4D97-AF65-F5344CB8AC3E}">
        <p14:creationId xmlns:p14="http://schemas.microsoft.com/office/powerpoint/2010/main" val="740093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8374" y="195944"/>
            <a:ext cx="4986586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     5,050 – 463 = 4,587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     253.24 ÷ 100 = 25,324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     16.60 + 0.83 = 17.43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     975 x 5 = 4,875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50% of 600 = 300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2/4 of 2,800 = 1,400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 53,320 – 8,528 = 44,792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 11.74 – 2.44 = 9.30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    7/11  – 3/11 = 4/11</a:t>
            </a:r>
            <a:endParaRPr lang="en-GB" sz="3200" dirty="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    57x 34 = 1,938</a:t>
            </a: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7109" y="195944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     3,887 ÷ 6 = 647 r 5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     12 x ( 79 - 23) = 672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3.     4/6 ÷ 9 = 2/27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     570 x 7 = 3,990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    11 % of 1000 = 110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     3   1/4  x 41 = 133 ¼ 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     3,236 ÷ 18 = 179 r14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    82.84 – 11.25 = 71.59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    6/12 + 3/4 = 1 ¼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  4,621 x 42 = 194,082 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4959" y="195944"/>
            <a:ext cx="86215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4</a:t>
            </a:r>
          </a:p>
          <a:p>
            <a:pPr algn="ctr"/>
            <a:r>
              <a:rPr lang="en-GB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1179028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5394" y="195944"/>
            <a:ext cx="4689565" cy="64017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     6,943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- </a:t>
            </a: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36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2.</a:t>
            </a: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     15.60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x 100</a:t>
            </a:r>
            <a:endParaRPr lang="en-GB" sz="320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3.</a:t>
            </a: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     17.20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+ </a:t>
            </a: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0.42</a:t>
            </a:r>
            <a:endParaRPr lang="en-GB" sz="320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4.</a:t>
            </a: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     566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x 4</a:t>
            </a: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 </a:t>
            </a:r>
            <a:endParaRPr lang="en-GB" sz="320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    40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% of </a:t>
            </a: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700</a:t>
            </a:r>
            <a:endParaRPr lang="en-GB" sz="320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     1/5 of 2700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     44,504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– </a:t>
            </a: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7,493</a:t>
            </a:r>
            <a:endParaRPr lang="en-GB" sz="320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     24.97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– </a:t>
            </a: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12.41</a:t>
            </a:r>
            <a:endParaRPr lang="en-GB" sz="320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9.</a:t>
            </a: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     10/20 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– </a:t>
            </a: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9/20</a:t>
            </a:r>
            <a:endParaRPr lang="en-GB" sz="3200">
              <a:solidFill>
                <a:schemeClr val="accent6">
                  <a:lumMod val="50000"/>
                </a:schemeClr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10.</a:t>
            </a: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   77</a:t>
            </a:r>
            <a:r>
              <a:rPr lang="en-GB" sz="3200" dirty="0">
                <a:solidFill>
                  <a:schemeClr val="accent6">
                    <a:lumMod val="50000"/>
                  </a:schemeClr>
                </a:solidFill>
              </a:rPr>
              <a:t> x </a:t>
            </a:r>
            <a:r>
              <a:rPr lang="en-GB" sz="3200">
                <a:solidFill>
                  <a:schemeClr val="accent6">
                    <a:lumMod val="50000"/>
                  </a:schemeClr>
                </a:solidFill>
              </a:rPr>
              <a:t>47</a:t>
            </a:r>
            <a:endParaRPr lang="en-GB" sz="200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57109" y="195944"/>
            <a:ext cx="5277394" cy="64017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800" dirty="0">
                <a:solidFill>
                  <a:srgbClr val="FF0000"/>
                </a:solidFill>
              </a:rPr>
              <a:t>1</a:t>
            </a:r>
            <a:r>
              <a:rPr lang="en-GB" sz="3200" dirty="0">
                <a:solidFill>
                  <a:srgbClr val="FF0000"/>
                </a:solidFill>
              </a:rPr>
              <a:t>.      6,461 ÷ 6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2.     18 x (69 -21)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3.     2/7 ÷ 6 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200" dirty="0">
                <a:solidFill>
                  <a:srgbClr val="FF0000"/>
                </a:solidFill>
              </a:rPr>
              <a:t>4.     738 x 8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5"/>
            </a:pPr>
            <a:r>
              <a:rPr lang="en-GB" sz="3200" dirty="0">
                <a:solidFill>
                  <a:srgbClr val="FF0000"/>
                </a:solidFill>
              </a:rPr>
              <a:t>    50% of 600</a:t>
            </a:r>
            <a:endParaRPr lang="en-GB" sz="3200" dirty="0">
              <a:solidFill>
                <a:srgbClr val="FF0000"/>
              </a:solidFill>
              <a:cs typeface="Calibri" panose="020F0502020204030204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6"/>
            </a:pPr>
            <a:r>
              <a:rPr lang="en-GB" sz="3200" dirty="0">
                <a:solidFill>
                  <a:srgbClr val="FF0000"/>
                </a:solidFill>
              </a:rPr>
              <a:t>     2  2/5 x 25</a:t>
            </a:r>
            <a:endParaRPr lang="en-GB" sz="1400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7"/>
            </a:pPr>
            <a:r>
              <a:rPr lang="en-GB" sz="3200" dirty="0">
                <a:solidFill>
                  <a:srgbClr val="FF0000"/>
                </a:solidFill>
              </a:rPr>
              <a:t>     4345 ÷ 12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    14.33 – 10.29</a:t>
            </a:r>
            <a:endParaRPr lang="en-GB" sz="3200" dirty="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>
                <a:solidFill>
                  <a:srgbClr val="FF0000"/>
                </a:solidFill>
              </a:rPr>
              <a:t>     9/14</a:t>
            </a:r>
            <a:r>
              <a:rPr lang="en-GB" sz="3200" dirty="0">
                <a:solidFill>
                  <a:srgbClr val="FF0000"/>
                </a:solidFill>
              </a:rPr>
              <a:t> + </a:t>
            </a:r>
            <a:r>
              <a:rPr lang="en-GB" sz="3200">
                <a:solidFill>
                  <a:srgbClr val="FF0000"/>
                </a:solidFill>
              </a:rPr>
              <a:t>1/7 </a:t>
            </a:r>
            <a:endParaRPr lang="en-GB" sz="3200">
              <a:solidFill>
                <a:srgbClr val="FF0000"/>
              </a:solidFill>
              <a:cs typeface="Calibri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 startAt="8"/>
            </a:pPr>
            <a:r>
              <a:rPr lang="en-GB" sz="3200" dirty="0">
                <a:solidFill>
                  <a:srgbClr val="FF0000"/>
                </a:solidFill>
              </a:rPr>
              <a:t>   4,903 x 46 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94959" y="195944"/>
            <a:ext cx="86215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5</a:t>
            </a:r>
          </a:p>
        </p:txBody>
      </p:sp>
    </p:spTree>
    <p:extLst>
      <p:ext uri="{BB962C8B-B14F-4D97-AF65-F5344CB8AC3E}">
        <p14:creationId xmlns:p14="http://schemas.microsoft.com/office/powerpoint/2010/main" val="1217215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B1A4E6E687704485ED444B1689DDD8" ma:contentTypeVersion="13" ma:contentTypeDescription="Create a new document." ma:contentTypeScope="" ma:versionID="c0e9b9719c9b34661e326cb46da7cff7">
  <xsd:schema xmlns:xsd="http://www.w3.org/2001/XMLSchema" xmlns:xs="http://www.w3.org/2001/XMLSchema" xmlns:p="http://schemas.microsoft.com/office/2006/metadata/properties" xmlns:ns3="9e5c84cd-ed6c-4541-b72c-da8ebf8e4d9f" xmlns:ns4="ffc46f23-2dd0-4e58-ad10-79a1e30097dc" targetNamespace="http://schemas.microsoft.com/office/2006/metadata/properties" ma:root="true" ma:fieldsID="84fc64d585100510475dbf37f3fad293" ns3:_="" ns4:_="">
    <xsd:import namespace="9e5c84cd-ed6c-4541-b72c-da8ebf8e4d9f"/>
    <xsd:import namespace="ffc46f23-2dd0-4e58-ad10-79a1e30097d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5c84cd-ed6c-4541-b72c-da8ebf8e4d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c46f23-2dd0-4e58-ad10-79a1e30097d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6278BA-D851-49A2-8B88-323CB39451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5c84cd-ed6c-4541-b72c-da8ebf8e4d9f"/>
    <ds:schemaRef ds:uri="ffc46f23-2dd0-4e58-ad10-79a1e30097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3956580-B8FB-4AB8-94E2-91B40631B302}">
  <ds:schemaRefs>
    <ds:schemaRef ds:uri="http://purl.org/dc/dcmitype/"/>
    <ds:schemaRef ds:uri="ffc46f23-2dd0-4e58-ad10-79a1e30097dc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9e5c84cd-ed6c-4541-b72c-da8ebf8e4d9f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0049E768-F5F1-472A-BD47-BF9C43D407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15115</TotalTime>
  <Words>1617</Words>
  <Application>Microsoft Office PowerPoint</Application>
  <PresentationFormat>Widescreen</PresentationFormat>
  <Paragraphs>215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March Primary School</dc:creator>
  <cp:lastModifiedBy>Nicola Metcalfe</cp:lastModifiedBy>
  <cp:revision>106</cp:revision>
  <dcterms:created xsi:type="dcterms:W3CDTF">2020-01-21T08:09:54Z</dcterms:created>
  <dcterms:modified xsi:type="dcterms:W3CDTF">2020-05-30T10:16:42Z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0x010100B3B1A4E6E687704485ED444B1689DDD8</vt:lpwstr>
  </property>
</Properties>
</file>