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Default Extension="m4a" ContentType="audio/mp4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</p:sldMasterIdLst>
  <p:notesMasterIdLst>
    <p:notesMasterId r:id="rId13"/>
  </p:notesMasterIdLst>
  <p:sldIdLst>
    <p:sldId id="305" r:id="rId3"/>
    <p:sldId id="403" r:id="rId4"/>
    <p:sldId id="404" r:id="rId5"/>
    <p:sldId id="405" r:id="rId6"/>
    <p:sldId id="397" r:id="rId7"/>
    <p:sldId id="406" r:id="rId8"/>
    <p:sldId id="418" r:id="rId9"/>
    <p:sldId id="419" r:id="rId10"/>
    <p:sldId id="407" r:id="rId11"/>
    <p:sldId id="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DACE6"/>
    <a:srgbClr val="0000FF"/>
    <a:srgbClr val="BA8CDC"/>
    <a:srgbClr val="A6A6A6"/>
    <a:srgbClr val="F4B183"/>
    <a:srgbClr val="CC6600"/>
    <a:srgbClr val="1F4E79"/>
    <a:srgbClr val="BFBFBF"/>
    <a:srgbClr val="D3BDFF"/>
    <a:srgbClr val="FF00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025" autoAdjust="0"/>
    <p:restoredTop sz="94286" autoAdjust="0"/>
  </p:normalViewPr>
  <p:slideViewPr>
    <p:cSldViewPr snapToGrid="0">
      <p:cViewPr varScale="1">
        <p:scale>
          <a:sx n="123" d="100"/>
          <a:sy n="123" d="100"/>
        </p:scale>
        <p:origin x="-128" y="-45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74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928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306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787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20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073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92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465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938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17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98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347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9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53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9506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754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55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5374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91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pPr/>
              <a:t>5/3/20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9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rht.org.uk/hamilt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4" Type="http://schemas.openxmlformats.org/officeDocument/2006/relationships/image" Target="../media/image1.png"/><Relationship Id="rId5" Type="http://schemas.microsoft.com/office/2007/relationships/media" Target="../media/media2.m4a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574" y="757549"/>
            <a:ext cx="8562914" cy="1104388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Clauses and Conjunctions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00" y="276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B4876D-75A2-294B-8AA9-973B41C88132}"/>
              </a:ext>
            </a:extLst>
          </p:cNvPr>
          <p:cNvSpPr>
            <a:spLocks/>
          </p:cNvSpPr>
          <p:nvPr/>
        </p:nvSpPr>
        <p:spPr bwMode="auto">
          <a:xfrm>
            <a:off x="1581708" y="2779092"/>
            <a:ext cx="2495550" cy="3001963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rgbClr val="CDACE6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algn="ctr" eaLnBrk="1" hangingPunct="1">
              <a:defRPr/>
            </a:pPr>
            <a:r>
              <a:rPr lang="en-US" sz="4000" dirty="0">
                <a:cs typeface="Arial" charset="0"/>
              </a:rPr>
              <a:t>until</a:t>
            </a:r>
            <a:endParaRPr lang="en-GB" sz="4000" dirty="0">
              <a:cs typeface="Arial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EC61F6-849B-C546-8F12-1F7CB803F516}"/>
              </a:ext>
            </a:extLst>
          </p:cNvPr>
          <p:cNvSpPr>
            <a:spLocks/>
          </p:cNvSpPr>
          <p:nvPr/>
        </p:nvSpPr>
        <p:spPr bwMode="auto">
          <a:xfrm>
            <a:off x="4639589" y="2240458"/>
            <a:ext cx="2497138" cy="300037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eaLnBrk="1" hangingPunct="1">
              <a:defRPr/>
            </a:pPr>
            <a:r>
              <a:rPr lang="en-US" sz="4000" dirty="0">
                <a:cs typeface="Arial" charset="0"/>
              </a:rPr>
              <a:t>since</a:t>
            </a:r>
            <a:endParaRPr lang="en-GB" sz="4000" dirty="0">
              <a:cs typeface="Arial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ACAAC0-5E37-904F-B425-3444E05F385D}"/>
              </a:ext>
            </a:extLst>
          </p:cNvPr>
          <p:cNvSpPr>
            <a:spLocks/>
          </p:cNvSpPr>
          <p:nvPr/>
        </p:nvSpPr>
        <p:spPr bwMode="auto">
          <a:xfrm>
            <a:off x="7765338" y="2779092"/>
            <a:ext cx="3001963" cy="2497138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eaLnBrk="1" hangingPunct="1">
              <a:defRPr/>
            </a:pPr>
            <a:r>
              <a:rPr lang="en-US" sz="4000" dirty="0">
                <a:cs typeface="Arial" charset="0"/>
              </a:rPr>
              <a:t>while</a:t>
            </a:r>
            <a:endParaRPr lang="en-GB" sz="4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12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86289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do we remember about clauses? </a:t>
            </a:r>
          </a:p>
          <a:p>
            <a:pPr algn="ctr"/>
            <a:r>
              <a:rPr lang="en-GB" sz="2800" b="1" dirty="0"/>
              <a:t>Clauses</a:t>
            </a:r>
            <a:r>
              <a:rPr lang="en-GB" sz="2800" dirty="0"/>
              <a:t> are groups of words with an </a:t>
            </a:r>
            <a:r>
              <a:rPr lang="en-GB" sz="2800" dirty="0">
                <a:solidFill>
                  <a:srgbClr val="0000FF"/>
                </a:solidFill>
              </a:rPr>
              <a:t>active verb</a:t>
            </a:r>
            <a:r>
              <a:rPr lang="en-GB" sz="2800" dirty="0"/>
              <a:t>; they make sense.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44335" y="2381021"/>
            <a:ext cx="306581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looked</a:t>
            </a:r>
            <a:r>
              <a:rPr lang="en-GB" sz="2400" i="1" dirty="0">
                <a:latin typeface="+mj-lt"/>
              </a:rPr>
              <a:t> around.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Lizzie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was</a:t>
            </a:r>
            <a:r>
              <a:rPr lang="en-GB" sz="2400" i="1" dirty="0">
                <a:latin typeface="+mj-lt"/>
              </a:rPr>
              <a:t> in darkness.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could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see</a:t>
            </a:r>
            <a:r>
              <a:rPr lang="en-GB" sz="2400" i="1" dirty="0">
                <a:latin typeface="+mj-lt"/>
              </a:rPr>
              <a:t> nothing.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3537" y="2277212"/>
            <a:ext cx="296388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all </a:t>
            </a:r>
            <a:r>
              <a:rPr lang="en-GB" b="1" dirty="0"/>
              <a:t>clauses</a:t>
            </a:r>
            <a:r>
              <a:rPr lang="en-GB" dirty="0"/>
              <a:t> because they have an </a:t>
            </a:r>
            <a:r>
              <a:rPr lang="en-GB" dirty="0">
                <a:solidFill>
                  <a:srgbClr val="0000FF"/>
                </a:solidFill>
              </a:rPr>
              <a:t>active verb </a:t>
            </a:r>
            <a:r>
              <a:rPr lang="en-GB" dirty="0"/>
              <a:t>and they make sense.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33308" y="2277212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called </a:t>
            </a:r>
            <a:r>
              <a:rPr lang="en-GB" b="1" dirty="0"/>
              <a:t>single-clause</a:t>
            </a:r>
            <a:r>
              <a:rPr lang="en-GB" dirty="0"/>
              <a:t> sentences because one clause makes up the entire sentence.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33308" y="3673682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can stand alone so they are </a:t>
            </a:r>
            <a:r>
              <a:rPr lang="en-GB" b="1" dirty="0"/>
              <a:t>main</a:t>
            </a:r>
            <a:r>
              <a:rPr lang="en-GB" dirty="0"/>
              <a:t> </a:t>
            </a:r>
            <a:r>
              <a:rPr lang="en-GB" b="1" dirty="0"/>
              <a:t>clauses </a:t>
            </a:r>
            <a:r>
              <a:rPr lang="en-GB" dirty="0"/>
              <a:t>(also called </a:t>
            </a:r>
            <a:r>
              <a:rPr lang="en-GB" b="1" dirty="0"/>
              <a:t>independent</a:t>
            </a:r>
            <a:r>
              <a:rPr lang="en-GB" dirty="0"/>
              <a:t> clauses). 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33E053-CE66-4B49-8781-7CB92A729D80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2677" y="3913613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1783BA6-2695-5843-AC66-9788273B91B5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59264" y="4995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9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17" grpId="0" animBg="1"/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37" y="862706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Independent clauses </a:t>
            </a:r>
            <a:r>
              <a:rPr lang="en-GB" sz="3200" dirty="0"/>
              <a:t>can be linked by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sz="3200" dirty="0"/>
              <a:t>,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3200" dirty="0"/>
              <a:t>,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sz="3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789991" y="2206617"/>
            <a:ext cx="6480648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looked around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400" i="1" dirty="0">
                <a:latin typeface="+mj-lt"/>
              </a:rPr>
              <a:t> she could see nothing.</a:t>
            </a:r>
          </a:p>
          <a:p>
            <a:pPr algn="ctr"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/>
            <a:r>
              <a:rPr lang="en-GB" sz="2400" i="1" dirty="0">
                <a:latin typeface="+mj-lt"/>
              </a:rPr>
              <a:t>Lizzie was in darkness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she could see nothing</a:t>
            </a:r>
            <a:r>
              <a:rPr lang="en-GB" sz="2400" i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1311" y="3948568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are called </a:t>
            </a:r>
            <a:r>
              <a:rPr lang="en-GB" b="1" dirty="0"/>
              <a:t>multi-clause</a:t>
            </a:r>
            <a:r>
              <a:rPr lang="en-GB" dirty="0"/>
              <a:t> sentences because the  sentence is made up of more than one </a:t>
            </a:r>
            <a:r>
              <a:rPr lang="en-GB" b="1" dirty="0"/>
              <a:t>clause</a:t>
            </a:r>
            <a:r>
              <a:rPr lang="en-GB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5351" y="3985076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dirty="0"/>
              <a:t> </a:t>
            </a:r>
          </a:p>
          <a:p>
            <a:pPr algn="ctr"/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dirty="0"/>
              <a:t>,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dirty="0"/>
              <a:t> and </a:t>
            </a:r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dirty="0"/>
              <a:t> </a:t>
            </a:r>
          </a:p>
          <a:p>
            <a:pPr algn="ctr"/>
            <a:r>
              <a:rPr lang="en-GB" dirty="0"/>
              <a:t>are </a:t>
            </a: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co-ordinating conjunctions</a:t>
            </a:r>
            <a:r>
              <a:rPr lang="en-GB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0942" y="3985076"/>
            <a:ext cx="31837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They link </a:t>
            </a:r>
            <a:r>
              <a:rPr lang="en-GB" b="1" dirty="0"/>
              <a:t>independent clauses </a:t>
            </a:r>
            <a:r>
              <a:rPr lang="en-GB" dirty="0"/>
              <a:t>with equal importance to the meaning of the sentence.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86873" y="2223550"/>
            <a:ext cx="6320748" cy="12003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She looked around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u="sng" dirty="0">
                <a:latin typeface="+mj-lt"/>
              </a:rPr>
              <a:t>she could see nothing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 algn="ctr"/>
            <a:r>
              <a:rPr lang="en-GB" sz="2400" i="1" u="sng" dirty="0">
                <a:latin typeface="+mj-lt"/>
              </a:rPr>
              <a:t>Lizzie was in darkness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400" i="1" dirty="0">
                <a:latin typeface="+mj-lt"/>
              </a:rPr>
              <a:t> s</a:t>
            </a:r>
            <a:r>
              <a:rPr lang="en-GB" sz="2400" i="1" u="sng" dirty="0">
                <a:latin typeface="+mj-lt"/>
              </a:rPr>
              <a:t>he could see nothing</a:t>
            </a:r>
            <a:r>
              <a:rPr lang="en-GB" sz="2400" i="1" dirty="0"/>
              <a:t>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34AF14-8A73-0E4F-BFE5-EE990023DBBC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3792" y="1602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30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0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537" y="862706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Some sentences are made up of more than one clause.</a:t>
            </a:r>
          </a:p>
          <a:p>
            <a:pPr algn="ctr"/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Choose two independent clauses to link using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and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400" i="1" dirty="0"/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</a:rPr>
              <a:t>but</a:t>
            </a: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96595" y="1879700"/>
            <a:ext cx="3183784" cy="437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Ideas</a:t>
            </a:r>
          </a:p>
          <a:p>
            <a:pPr algn="ctr"/>
            <a:r>
              <a:rPr lang="en-GB" sz="2000" i="1" dirty="0">
                <a:latin typeface="+mj-lt"/>
              </a:rPr>
              <a:t>Seals love fish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000" i="1" dirty="0">
                <a:latin typeface="+mj-lt"/>
              </a:rPr>
              <a:t> they can get quite plump at certain times of the year.</a:t>
            </a:r>
          </a:p>
          <a:p>
            <a:pPr algn="ctr"/>
            <a:r>
              <a:rPr lang="en-GB" sz="2000" i="1" dirty="0">
                <a:latin typeface="+mj-lt"/>
              </a:rPr>
              <a:t>Seals enjoy playing in the icy sea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but</a:t>
            </a:r>
            <a:r>
              <a:rPr lang="en-GB" sz="2000" i="1" dirty="0">
                <a:latin typeface="+mj-lt"/>
              </a:rPr>
              <a:t> they tend to huddle together in the cold.</a:t>
            </a:r>
          </a:p>
          <a:p>
            <a:pPr algn="ctr"/>
            <a:r>
              <a:rPr lang="en-GB" sz="2000" i="1" dirty="0">
                <a:latin typeface="+mj-lt"/>
              </a:rPr>
              <a:t>Penguins are very clever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</a:t>
            </a:r>
            <a:r>
              <a:rPr lang="en-GB" sz="2000" i="1" dirty="0">
                <a:latin typeface="+mj-lt"/>
              </a:rPr>
              <a:t> they form a solid circle with their backs to the cold.</a:t>
            </a:r>
          </a:p>
          <a:p>
            <a:pPr algn="ctr"/>
            <a:r>
              <a:rPr lang="en-GB" sz="2000" i="1" dirty="0">
                <a:latin typeface="+mj-lt"/>
              </a:rPr>
              <a:t>Penguin parents can take turns to keep the egg warm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</a:rPr>
              <a:t>or</a:t>
            </a:r>
            <a:r>
              <a:rPr lang="en-GB" sz="2000" i="1" dirty="0">
                <a:latin typeface="+mj-lt"/>
              </a:rPr>
              <a:t> they can decide that one of them catches the fish.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5054355"/>
              </p:ext>
            </p:extLst>
          </p:nvPr>
        </p:nvGraphicFramePr>
        <p:xfrm>
          <a:off x="723110" y="2006699"/>
          <a:ext cx="7241604" cy="41771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1303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467135979"/>
                    </a:ext>
                  </a:extLst>
                </a:gridCol>
                <a:gridCol w="362857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304517642"/>
                    </a:ext>
                  </a:extLst>
                </a:gridCol>
              </a:tblGrid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Seals love fish.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can get quite plump at certain times of the year.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969781633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Seals enjoy playing in the icy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sea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tend to huddle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together in the cold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72742208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Penguins are very clever.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form a solid circle with their backs to the </a:t>
                      </a:r>
                      <a:r>
                        <a:rPr lang="en-GB" sz="2400" b="0">
                          <a:effectLst/>
                          <a:latin typeface="+mj-lt"/>
                        </a:rPr>
                        <a:t>cold.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13919058"/>
                  </a:ext>
                </a:extLst>
              </a:tr>
              <a:tr h="83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Penguin parents can take turns to keep the egg warm.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  <a:latin typeface="+mj-lt"/>
                        </a:rPr>
                        <a:t>They can decide</a:t>
                      </a:r>
                      <a:r>
                        <a:rPr lang="en-GB" sz="2400" b="0" baseline="0" dirty="0">
                          <a:effectLst/>
                          <a:latin typeface="+mj-lt"/>
                        </a:rPr>
                        <a:t> that one of them catches the fish</a:t>
                      </a:r>
                      <a:r>
                        <a:rPr lang="en-GB" sz="2400" b="0" dirty="0">
                          <a:effectLst/>
                          <a:latin typeface="+mj-lt"/>
                        </a:rPr>
                        <a:t>.</a:t>
                      </a:r>
                      <a:endParaRPr lang="en-GB" sz="1050" b="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43178272"/>
                  </a:ext>
                </a:extLst>
              </a:tr>
            </a:tbl>
          </a:graphicData>
        </a:graphic>
      </p:graphicFrame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8E3181-989B-5F43-B6E4-10981E2CEA40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537" y="55035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67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Subordinating Conjunctions</a:t>
            </a:r>
            <a:r>
              <a:rPr lang="en-GB" sz="32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8921" y="1175516"/>
            <a:ext cx="1025504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Some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conjunctions</a:t>
            </a:r>
            <a:r>
              <a:rPr lang="en-GB" sz="2400" dirty="0"/>
              <a:t> add extra information to an </a:t>
            </a:r>
            <a:r>
              <a:rPr lang="en-GB" sz="2400" b="1" dirty="0"/>
              <a:t>independent</a:t>
            </a:r>
            <a:r>
              <a:rPr lang="en-GB" sz="2400" dirty="0"/>
              <a:t> </a:t>
            </a:r>
            <a:r>
              <a:rPr lang="en-GB" sz="2400" b="1" dirty="0"/>
              <a:t>clause</a:t>
            </a:r>
            <a:r>
              <a:rPr lang="en-GB" sz="2400" dirty="0"/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400" dirty="0"/>
              <a:t> can give meaning to the links, to do with…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0410" y="2745681"/>
            <a:ext cx="1117600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2907" y="2749969"/>
            <a:ext cx="1117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5404" y="2745681"/>
            <a:ext cx="1117600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410" y="3268901"/>
            <a:ext cx="111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until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6689" y="3268901"/>
            <a:ext cx="137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2301" y="3268901"/>
            <a:ext cx="1283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since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9818" y="2745681"/>
            <a:ext cx="1584308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condition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9023" y="2745681"/>
            <a:ext cx="1440504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contrast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4723" y="3268901"/>
            <a:ext cx="111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if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unless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even if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71142" y="3268901"/>
            <a:ext cx="144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although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though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whereas</a:t>
            </a:r>
          </a:p>
          <a:p>
            <a:pPr algn="ctr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while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AAB6C5-1CA5-1D4E-83E6-8A371AA6C8CA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9527" y="51710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96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5" grpId="0" animBg="1"/>
      <p:bldP spid="9" grpId="0" animBg="1"/>
      <p:bldP spid="10" grpId="0" animBg="1"/>
      <p:bldP spid="8" grpId="0"/>
      <p:bldP spid="16" grpId="0"/>
      <p:bldP spid="17" grpId="0"/>
      <p:bldP spid="13" grpId="0" animBg="1"/>
      <p:bldP spid="14" grpId="0" animBg="1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7" y="862706"/>
            <a:ext cx="11141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Subordinating conjunctions </a:t>
            </a:r>
            <a:r>
              <a:rPr lang="en-GB" sz="2800" dirty="0"/>
              <a:t>link </a:t>
            </a:r>
          </a:p>
          <a:p>
            <a:pPr algn="ctr"/>
            <a:r>
              <a:rPr lang="en-GB" sz="2800" dirty="0"/>
              <a:t> </a:t>
            </a:r>
            <a:r>
              <a:rPr lang="en-GB" sz="2800" u="sng" dirty="0"/>
              <a:t>main clauses</a:t>
            </a:r>
            <a:r>
              <a:rPr lang="en-GB" sz="2800" dirty="0"/>
              <a:t> to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subordinate clauses</a:t>
            </a:r>
            <a:r>
              <a:rPr lang="en-GB" sz="2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08799" y="2206617"/>
            <a:ext cx="98430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i="1" u="sng" dirty="0">
                <a:latin typeface="+mj-lt"/>
              </a:rPr>
              <a:t>Lizzie was in darkness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although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she could sense that someone else was there</a:t>
            </a:r>
            <a:r>
              <a:rPr lang="en-GB" sz="2400" i="1" dirty="0"/>
              <a:t>.</a:t>
            </a:r>
          </a:p>
          <a:p>
            <a:pPr algn="ctr"/>
            <a:endParaRPr lang="en-GB" sz="2400" i="1" dirty="0"/>
          </a:p>
          <a:p>
            <a:pPr algn="ctr"/>
            <a:r>
              <a:rPr lang="en-GB" sz="2400" i="1" u="sng" dirty="0">
                <a:latin typeface="+mj-lt"/>
              </a:rPr>
              <a:t>She could see nothing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even if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she opened her eyes wide</a:t>
            </a:r>
            <a:r>
              <a:rPr lang="en-GB" sz="2400" i="1" dirty="0">
                <a:latin typeface="+mj-lt"/>
              </a:rPr>
              <a:t>.</a:t>
            </a:r>
          </a:p>
          <a:p>
            <a:pPr algn="ctr"/>
            <a:endParaRPr lang="en-GB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she heard a sound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looked around nervously</a:t>
            </a:r>
            <a:r>
              <a:rPr lang="en-GB" sz="2400" i="1" dirty="0"/>
              <a:t>.</a:t>
            </a:r>
            <a:endParaRPr lang="en-GB" sz="2400" i="1" u="sng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4468" y="4570246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still called </a:t>
            </a:r>
            <a:r>
              <a:rPr lang="en-GB" b="1" dirty="0"/>
              <a:t>multi-clause</a:t>
            </a:r>
            <a:r>
              <a:rPr lang="en-GB" dirty="0"/>
              <a:t> sentences because the  sentence is made up of more than one clause.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6234" y="4569592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…a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  <a:r>
              <a:rPr lang="en-GB" dirty="0"/>
              <a:t>which adds to the meaning of the main clause but cannot stand alone.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5351" y="4569592"/>
            <a:ext cx="31837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sentences are made up of a </a:t>
            </a:r>
            <a:r>
              <a:rPr lang="en-GB" b="1" u="sng" dirty="0"/>
              <a:t>main clause </a:t>
            </a:r>
            <a:r>
              <a:rPr lang="en-GB" dirty="0"/>
              <a:t>(which carries the most important information) and…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00EB7F-5CC1-D140-8670-D607FEB0391C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56800" y="6816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36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0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7134" y="619204"/>
            <a:ext cx="10309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/>
              <a:t>Which is the </a:t>
            </a:r>
            <a:r>
              <a:rPr lang="en-GB" sz="2800" b="1" i="1" u="sng" dirty="0"/>
              <a:t>main clause</a:t>
            </a:r>
            <a:r>
              <a:rPr lang="en-GB" sz="2800" b="1" i="1" dirty="0"/>
              <a:t> and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/>
              <a:t>in each of these multi-clause sentences?</a:t>
            </a:r>
          </a:p>
          <a:p>
            <a:pPr>
              <a:spcAft>
                <a:spcPts val="0"/>
              </a:spcAft>
            </a:pPr>
            <a:endParaRPr lang="en-GB" sz="2400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Without getting out of her sleeping bag, she could see the seals.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They still looked pretty sleepy, although it was hard to tell.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While lying there thinking of not much, she heard the sound of a helicopter. 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When she was sure what it was, Lizzie got out of her sleeping bag.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She wanted to be up when the helicopter landed.</a:t>
            </a:r>
          </a:p>
          <a:p>
            <a:pPr>
              <a:spcAft>
                <a:spcPts val="0"/>
              </a:spcAft>
            </a:pPr>
            <a:endParaRPr lang="en-GB" sz="2400" i="1" dirty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Before the noise had died down, she was outside and running toward it.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508" y="5749594"/>
            <a:ext cx="1055955" cy="371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ANSWER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68CD99-FA75-294E-8195-36E03F85CE22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1085" y="9289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3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7134" y="619204"/>
            <a:ext cx="103091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i="1" dirty="0"/>
              <a:t>Which is the </a:t>
            </a:r>
            <a:r>
              <a:rPr lang="en-GB" sz="2800" b="1" i="1" u="sng" dirty="0"/>
              <a:t>main clause</a:t>
            </a:r>
            <a:r>
              <a:rPr lang="en-GB" sz="2800" b="1" i="1" dirty="0"/>
              <a:t> and </a:t>
            </a: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</a:rPr>
              <a:t>subordinate clause </a:t>
            </a:r>
          </a:p>
          <a:p>
            <a:pPr algn="ctr">
              <a:spcAft>
                <a:spcPts val="0"/>
              </a:spcAft>
            </a:pPr>
            <a:r>
              <a:rPr lang="en-GB" sz="2800" b="1" i="1" dirty="0"/>
              <a:t>in each of these multi-clause sentences?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Without getting out of her sleeping bag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could see the seals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They still looked pretty sleepy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although it was hard to tell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While lying there thinking of not much, </a:t>
            </a:r>
            <a:r>
              <a:rPr lang="en-GB" sz="2400" i="1" u="sng" dirty="0">
                <a:latin typeface="+mj-lt"/>
              </a:rPr>
              <a:t>she heard the sound of a helicopter</a:t>
            </a:r>
            <a:r>
              <a:rPr lang="en-GB" sz="2400" i="1" dirty="0">
                <a:latin typeface="+mj-lt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 she was sure what it was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Lizzie got out of her sleeping bag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u="sng" dirty="0">
                <a:latin typeface="+mj-lt"/>
              </a:rPr>
              <a:t>She wanted to be up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when the helicopter landed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latin typeface="+mj-l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Before the noise had died down</a:t>
            </a:r>
            <a:r>
              <a:rPr lang="en-GB" sz="2400" i="1" dirty="0">
                <a:latin typeface="+mj-lt"/>
              </a:rPr>
              <a:t>, </a:t>
            </a:r>
            <a:r>
              <a:rPr lang="en-GB" sz="2400" i="1" u="sng" dirty="0">
                <a:latin typeface="+mj-lt"/>
              </a:rPr>
              <a:t>she was up and running toward it</a:t>
            </a:r>
            <a:r>
              <a:rPr lang="en-GB" sz="2400" i="1" dirty="0">
                <a:latin typeface="+mj-lt"/>
              </a:rPr>
              <a:t>.</a:t>
            </a:r>
            <a:endParaRPr lang="en-GB" sz="2400" i="1" dirty="0"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508" y="5749594"/>
            <a:ext cx="1055955" cy="3713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3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8628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Why might we use multi-clause sentences?</a:t>
            </a:r>
          </a:p>
          <a:p>
            <a:pPr algn="ctr"/>
            <a:r>
              <a:rPr lang="en-GB" sz="2800" dirty="0"/>
              <a:t>Extending and linking clauses with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800" dirty="0"/>
              <a:t> helps us to:</a:t>
            </a:r>
            <a:r>
              <a:rPr lang="en-GB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29180" y="2697816"/>
            <a:ext cx="7394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add extra detail to a sentence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play with sentence length for impact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vary the rhythm of our writing to help it flow</a:t>
            </a:r>
            <a:endParaRPr lang="en-GB" sz="2800" dirty="0">
              <a:effectLst/>
            </a:endParaRP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15949E-4BCA-0446-8118-C34CB33125E7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39183" y="44341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9825</TotalTime>
  <Words>783</Words>
  <Application>Microsoft Office PowerPoint</Application>
  <PresentationFormat>Custom</PresentationFormat>
  <Paragraphs>126</Paragraphs>
  <Slides>10</Slides>
  <Notes>9</Notes>
  <HiddenSlides>0</HiddenSlides>
  <MMClips>8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Clauses and Conjunctions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John Gallally</cp:lastModifiedBy>
  <cp:revision>495</cp:revision>
  <dcterms:created xsi:type="dcterms:W3CDTF">2020-05-02T23:25:06Z</dcterms:created>
  <dcterms:modified xsi:type="dcterms:W3CDTF">2020-05-02T23:25:24Z</dcterms:modified>
</cp:coreProperties>
</file>