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0" r:id="rId2"/>
    <p:sldId id="258" r:id="rId3"/>
    <p:sldId id="281" r:id="rId4"/>
    <p:sldId id="282" r:id="rId5"/>
    <p:sldId id="284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CDC"/>
    <a:srgbClr val="3366FF"/>
    <a:srgbClr val="0000FF"/>
    <a:srgbClr val="5B9BD5"/>
    <a:srgbClr val="990099"/>
    <a:srgbClr val="FFABFF"/>
    <a:srgbClr val="FF81FF"/>
    <a:srgbClr val="9E9EBE"/>
    <a:srgbClr val="FFAFD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286" autoAdjust="0"/>
  </p:normalViewPr>
  <p:slideViewPr>
    <p:cSldViewPr snapToGrid="0">
      <p:cViewPr varScale="1">
        <p:scale>
          <a:sx n="117" d="100"/>
          <a:sy n="117" d="100"/>
        </p:scale>
        <p:origin x="176" y="248"/>
      </p:cViewPr>
      <p:guideLst>
        <p:guide orient="horz" pos="2772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48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53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43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tif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F8FFAC-2C6A-46D3-B2C2-16FEC4BC9CFD}"/>
              </a:ext>
            </a:extLst>
          </p:cNvPr>
          <p:cNvSpPr txBox="1">
            <a:spLocks/>
          </p:cNvSpPr>
          <p:nvPr/>
        </p:nvSpPr>
        <p:spPr>
          <a:xfrm>
            <a:off x="6678828" y="2158409"/>
            <a:ext cx="4645250" cy="14088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Noun Phrases</a:t>
            </a:r>
          </a:p>
          <a:p>
            <a:pPr algn="l">
              <a:spcAft>
                <a:spcPts val="600"/>
              </a:spcAft>
            </a:pPr>
            <a:endParaRPr lang="en-US" sz="33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85444-1680-47E0-BD1F-6438821F1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46" y="489204"/>
            <a:ext cx="3874514" cy="4511421"/>
          </a:xfrm>
          <a:prstGeom prst="rect">
            <a:avLst/>
          </a:prstGeom>
        </p:spPr>
      </p:pic>
      <p:pic>
        <p:nvPicPr>
          <p:cNvPr id="7" name="Online Media 6" descr="Audio 1">
            <a:hlinkClick r:id="" action="ppaction://media"/>
            <a:extLst>
              <a:ext uri="{FF2B5EF4-FFF2-40B4-BE49-F238E27FC236}">
                <a16:creationId xmlns:a16="http://schemas.microsoft.com/office/drawing/2014/main" id="{179BCEBC-2609-3D49-973E-1423A80DA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0725" y="48062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slug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beetles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an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ant</a:t>
            </a: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job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10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1299" y="5509006"/>
            <a:ext cx="17641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determiners</a:t>
            </a:r>
            <a:endParaRPr lang="en-GB" sz="16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7114143" y="5509006"/>
            <a:ext cx="767156" cy="191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nline Media 5" descr="Audio 2">
            <a:hlinkClick r:id="" action="ppaction://media"/>
            <a:extLst>
              <a:ext uri="{FF2B5EF4-FFF2-40B4-BE49-F238E27FC236}">
                <a16:creationId xmlns:a16="http://schemas.microsoft.com/office/drawing/2014/main" id="{6D5DC7AF-3F54-524B-A2F8-580A42A22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7971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6919F-8D1F-E840-B430-193306246A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46" y="3172221"/>
            <a:ext cx="1528647" cy="1528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00B050"/>
                </a:solidFill>
              </a:rPr>
              <a:t>Adjectives</a:t>
            </a:r>
            <a:r>
              <a:rPr lang="en-GB" sz="3200" b="1"/>
              <a:t> </a:t>
            </a:r>
          </a:p>
          <a:p>
            <a:pPr algn="ctr"/>
            <a:r>
              <a:rPr lang="en-GB" sz="3200">
                <a:cs typeface="Arial" panose="020B0604020202020204" pitchFamily="34" charset="0"/>
              </a:rPr>
              <a:t>An </a:t>
            </a:r>
            <a:r>
              <a:rPr lang="en-GB" sz="3200">
                <a:solidFill>
                  <a:srgbClr val="00B050"/>
                </a:solidFill>
                <a:cs typeface="Arial" panose="020B0604020202020204" pitchFamily="34" charset="0"/>
              </a:rPr>
              <a:t>adjective</a:t>
            </a:r>
            <a:r>
              <a:rPr lang="en-GB" sz="320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3200">
                <a:cs typeface="Arial" panose="020B0604020202020204" pitchFamily="34" charset="0"/>
              </a:rPr>
              <a:t>It tells you more about a </a:t>
            </a:r>
            <a:r>
              <a:rPr lang="en-GB" sz="320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3200">
                <a:cs typeface="Arial" panose="020B0604020202020204" pitchFamily="34" charset="0"/>
              </a:rPr>
              <a:t>.</a:t>
            </a:r>
            <a:endParaRPr lang="en-GB" sz="320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a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black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slug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latin typeface="+mj-lt"/>
              </a:rPr>
              <a:t>the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creepy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beetles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latin typeface="+mj-lt"/>
              </a:rPr>
              <a:t>a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tiny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ant</a:t>
            </a:r>
          </a:p>
          <a:p>
            <a:pPr algn="ctr"/>
            <a:r>
              <a:rPr lang="en-GB" sz="2800" i="1" dirty="0">
                <a:latin typeface="+mj-lt"/>
              </a:rPr>
              <a:t>a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difficult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job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148" y="527100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72556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562" y="4487220"/>
            <a:ext cx="393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job</a:t>
            </a:r>
            <a:r>
              <a:rPr lang="en-GB" sz="2800" i="1" dirty="0">
                <a:latin typeface="+mj-lt"/>
              </a:rPr>
              <a:t> is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difficult</a:t>
            </a:r>
            <a:r>
              <a:rPr lang="en-GB" sz="2800" dirty="0">
                <a:latin typeface="+mj-lt"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FC4026-E08C-444A-9CCC-D9FE5694DA14}"/>
              </a:ext>
            </a:extLst>
          </p:cNvPr>
          <p:cNvGrpSpPr/>
          <p:nvPr/>
        </p:nvGrpSpPr>
        <p:grpSpPr>
          <a:xfrm>
            <a:off x="2143593" y="2603103"/>
            <a:ext cx="1362536" cy="1064686"/>
            <a:chOff x="1603948" y="2364315"/>
            <a:chExt cx="1362536" cy="10646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B3E9CE-16DB-42E3-B425-5020799F2398}"/>
                </a:ext>
              </a:extLst>
            </p:cNvPr>
            <p:cNvSpPr/>
            <p:nvPr/>
          </p:nvSpPr>
          <p:spPr>
            <a:xfrm>
              <a:off x="1935842" y="2364315"/>
              <a:ext cx="10306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i="1" dirty="0">
                  <a:solidFill>
                    <a:srgbClr val="0000FF"/>
                  </a:solidFill>
                  <a:latin typeface="Calibri Light"/>
                </a:rPr>
                <a:t>slug</a:t>
              </a:r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4DFAA0-E971-4C23-A93C-3162C73333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948" y="2768161"/>
              <a:ext cx="539645" cy="6608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84F826C-2726-AC4E-A018-15DA2F066E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4480" y="2973957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8" y="59051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Noun Phrases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272" y="5281907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It can be made by adding an </a:t>
            </a:r>
            <a:r>
              <a:rPr lang="en-GB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or two.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5979818" y="1127598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297701" y="1968110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327" y="5712514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includes the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determiner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9084E7-2F8F-40A9-854E-BA7F3A14972A}"/>
              </a:ext>
            </a:extLst>
          </p:cNvPr>
          <p:cNvSpPr/>
          <p:nvPr/>
        </p:nvSpPr>
        <p:spPr>
          <a:xfrm>
            <a:off x="3048000" y="26027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black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slug</a:t>
            </a: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creepy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beetles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tiny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ant</a:t>
            </a: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difficult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job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186C05-D965-435E-A1B1-26B6E7144E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7127">
            <a:off x="495155" y="3207068"/>
            <a:ext cx="1204344" cy="14023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7044C7-8B14-4DFC-B704-77D5191CEA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7127">
            <a:off x="869966" y="4120154"/>
            <a:ext cx="1076612" cy="1331142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CF48948-DE5F-4A14-9D80-8FAC5A7789A8}"/>
              </a:ext>
            </a:extLst>
          </p:cNvPr>
          <p:cNvSpPr/>
          <p:nvPr/>
        </p:nvSpPr>
        <p:spPr>
          <a:xfrm>
            <a:off x="8596806" y="2864112"/>
            <a:ext cx="2812870" cy="1398390"/>
          </a:xfrm>
          <a:prstGeom prst="wedgeRoundRectCallout">
            <a:avLst>
              <a:gd name="adj1" fmla="val 45781"/>
              <a:gd name="adj2" fmla="val 72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Adverbs</a:t>
            </a:r>
            <a:r>
              <a:rPr lang="en-GB" sz="2400" dirty="0">
                <a:solidFill>
                  <a:sysClr val="windowText" lastClr="000000"/>
                </a:solidFill>
              </a:rPr>
              <a:t> can also be part of a noun phrase.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19EE65-C133-41E1-8F25-96B9110B555B}"/>
              </a:ext>
            </a:extLst>
          </p:cNvPr>
          <p:cNvSpPr/>
          <p:nvPr/>
        </p:nvSpPr>
        <p:spPr>
          <a:xfrm>
            <a:off x="4563542" y="4100525"/>
            <a:ext cx="3017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0000"/>
                </a:solidFill>
                <a:latin typeface="Calibri Light"/>
              </a:rPr>
              <a:t>a</a:t>
            </a:r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 </a:t>
            </a:r>
            <a:r>
              <a:rPr lang="en-GB" sz="2400" i="1" dirty="0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completely</a:t>
            </a:r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 black </a:t>
            </a:r>
            <a:r>
              <a:rPr lang="en-GB" sz="2400" i="1" dirty="0">
                <a:solidFill>
                  <a:srgbClr val="0000FF"/>
                </a:solidFill>
                <a:latin typeface="Calibri Light"/>
              </a:rPr>
              <a:t>slug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F8BB42-E9E1-48C1-AF39-86B34E48FCD3}"/>
              </a:ext>
            </a:extLst>
          </p:cNvPr>
          <p:cNvSpPr/>
          <p:nvPr/>
        </p:nvSpPr>
        <p:spPr>
          <a:xfrm>
            <a:off x="4676250" y="4461193"/>
            <a:ext cx="2990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0000"/>
                </a:solidFill>
                <a:latin typeface="Calibri Light"/>
              </a:rPr>
              <a:t>the</a:t>
            </a:r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 </a:t>
            </a:r>
            <a:r>
              <a:rPr lang="en-GB" sz="2400" i="1" dirty="0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very</a:t>
            </a:r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 creepy </a:t>
            </a:r>
            <a:r>
              <a:rPr lang="en-GB" sz="2400" i="1" dirty="0">
                <a:solidFill>
                  <a:srgbClr val="0000FF"/>
                </a:solidFill>
                <a:latin typeface="Calibri Light"/>
              </a:rPr>
              <a:t>beetles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1605A59-1DC1-C24F-8E96-334F1B445D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45588" y="1212464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/>
      <p:bldP spid="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68B343-2C87-4982-A09D-5CE36BD03A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5610" y="4192931"/>
            <a:ext cx="1927610" cy="18345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Spotting a Noun Phrase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be replaced by a </a:t>
            </a:r>
            <a:r>
              <a:rPr lang="en-GB" sz="3200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329" y="2521059"/>
            <a:ext cx="6350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A black slug </a:t>
            </a:r>
            <a:r>
              <a:rPr lang="en-GB" sz="2400" dirty="0">
                <a:latin typeface="+mj-lt"/>
              </a:rPr>
              <a:t>chewed the leaves.</a:t>
            </a:r>
          </a:p>
          <a:p>
            <a:r>
              <a:rPr lang="en-GB" sz="2400" b="1" dirty="0">
                <a:latin typeface="+mj-lt"/>
              </a:rPr>
              <a:t>The creepy beetles </a:t>
            </a:r>
            <a:r>
              <a:rPr lang="en-GB" sz="2400" dirty="0">
                <a:latin typeface="+mj-lt"/>
              </a:rPr>
              <a:t>scuttled by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.</a:t>
            </a:r>
          </a:p>
          <a:p>
            <a:r>
              <a:rPr lang="en-GB" sz="2400" b="1" dirty="0">
                <a:latin typeface="+mj-lt"/>
              </a:rPr>
              <a:t>A tiny ant </a:t>
            </a:r>
            <a:r>
              <a:rPr lang="en-GB" sz="2400" dirty="0">
                <a:latin typeface="+mj-lt"/>
              </a:rPr>
              <a:t>twitched its antennae.  </a:t>
            </a:r>
          </a:p>
          <a:p>
            <a:r>
              <a:rPr lang="en-GB" sz="2400" dirty="0">
                <a:latin typeface="+mj-lt"/>
              </a:rPr>
              <a:t>The poem is about </a:t>
            </a:r>
            <a:r>
              <a:rPr lang="en-GB" sz="2400" b="1" dirty="0">
                <a:latin typeface="+mj-lt"/>
              </a:rPr>
              <a:t>a difficult job</a:t>
            </a:r>
            <a:r>
              <a:rPr lang="en-GB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3923" y="2493547"/>
            <a:ext cx="4065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6600"/>
                </a:solidFill>
                <a:latin typeface="+mj-lt"/>
              </a:rPr>
              <a:t>It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chewed the leaves.</a:t>
            </a:r>
          </a:p>
          <a:p>
            <a:r>
              <a:rPr lang="en-GB" sz="2400" b="1" dirty="0">
                <a:solidFill>
                  <a:srgbClr val="FF6600"/>
                </a:solidFill>
                <a:latin typeface="+mj-lt"/>
              </a:rPr>
              <a:t>They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scuttled by. </a:t>
            </a:r>
          </a:p>
          <a:p>
            <a:r>
              <a:rPr lang="en-GB" sz="2400" b="1" dirty="0">
                <a:solidFill>
                  <a:srgbClr val="FF6600"/>
                </a:solidFill>
                <a:latin typeface="+mj-lt"/>
              </a:rPr>
              <a:t>He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twitched its antennae.</a:t>
            </a:r>
          </a:p>
          <a:p>
            <a:r>
              <a:rPr lang="en-GB" sz="2400" dirty="0">
                <a:latin typeface="+mj-lt"/>
              </a:rPr>
              <a:t>The poem is about </a:t>
            </a:r>
            <a:r>
              <a:rPr lang="en-GB" sz="2400" b="1" dirty="0">
                <a:solidFill>
                  <a:srgbClr val="FF6600"/>
                </a:solidFill>
                <a:latin typeface="+mj-lt"/>
              </a:rPr>
              <a:t>it</a:t>
            </a:r>
            <a:r>
              <a:rPr lang="en-GB" sz="2400" dirty="0">
                <a:latin typeface="+mj-lt"/>
              </a:rPr>
              <a:t>.</a:t>
            </a:r>
            <a:endParaRPr lang="en-GB" sz="24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Rounded Rectangular Callout 5"/>
          <p:cNvSpPr/>
          <p:nvPr/>
        </p:nvSpPr>
        <p:spPr>
          <a:xfrm>
            <a:off x="2924310" y="4915339"/>
            <a:ext cx="2145003" cy="1064891"/>
          </a:xfrm>
          <a:prstGeom prst="wedgeRoundRectCallout">
            <a:avLst>
              <a:gd name="adj1" fmla="val -86793"/>
              <a:gd name="adj2" fmla="val -357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can use this fact to help us spot </a:t>
            </a:r>
            <a:r>
              <a:rPr lang="en-GB" b="1" dirty="0">
                <a:solidFill>
                  <a:schemeClr val="tx1"/>
                </a:solidFill>
              </a:rPr>
              <a:t>noun phrases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C2CBFD6-E09C-3349-B8C2-800FD6ACB0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6809" y="4915339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6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9" grpId="0" uiExpand="1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CA1DF4-9E83-40E1-9767-49D98E2009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759" y="1730283"/>
            <a:ext cx="1786571" cy="18345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Noun Phrases</a:t>
            </a: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786" y="2105732"/>
            <a:ext cx="9536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A huge, hairy spider is on your shoulder.</a:t>
            </a:r>
          </a:p>
          <a:p>
            <a:r>
              <a:rPr lang="en-GB" sz="2800" dirty="0">
                <a:latin typeface="+mj-lt"/>
              </a:rPr>
              <a:t>The rather nervous grey mouse nibbled slowly</a:t>
            </a:r>
            <a:r>
              <a:rPr lang="en-GB" sz="2800" i="1" dirty="0">
                <a:latin typeface="+mj-lt"/>
              </a:rPr>
              <a:t>.</a:t>
            </a:r>
          </a:p>
          <a:p>
            <a:r>
              <a:rPr lang="en-GB" sz="2800" dirty="0">
                <a:latin typeface="+mj-lt"/>
              </a:rPr>
              <a:t>I spotted a long pink tail under the sofa!</a:t>
            </a:r>
          </a:p>
          <a:p>
            <a:r>
              <a:rPr lang="en-GB" sz="2800" dirty="0">
                <a:latin typeface="+mj-lt"/>
              </a:rPr>
              <a:t>Our picnic was spoilt by relentlessly vicious wasps.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610" y="4685090"/>
            <a:ext cx="801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Can you spot the noun phrase in each sentence?</a:t>
            </a:r>
          </a:p>
        </p:txBody>
      </p:sp>
      <p:sp>
        <p:nvSpPr>
          <p:cNvPr id="8" name="Rounded Rectangular Callout 2"/>
          <p:cNvSpPr/>
          <p:nvPr/>
        </p:nvSpPr>
        <p:spPr>
          <a:xfrm>
            <a:off x="790463" y="687178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9" name="Rounded Rectangular Callout 5"/>
          <p:cNvSpPr/>
          <p:nvPr/>
        </p:nvSpPr>
        <p:spPr>
          <a:xfrm>
            <a:off x="8336190" y="725169"/>
            <a:ext cx="2439970" cy="1064891"/>
          </a:xfrm>
          <a:prstGeom prst="wedgeRoundRectCallout">
            <a:avLst>
              <a:gd name="adj1" fmla="val 44648"/>
              <a:gd name="adj2" fmla="val 890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Remember: a </a:t>
            </a:r>
            <a:r>
              <a:rPr lang="en-GB" b="1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can be replaced by a </a:t>
            </a:r>
            <a:r>
              <a:rPr lang="en-GB" b="1" i="1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pronoun</a:t>
            </a:r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i="1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123F40-CE38-455F-BEDB-0EAAAD861809}"/>
              </a:ext>
            </a:extLst>
          </p:cNvPr>
          <p:cNvSpPr/>
          <p:nvPr/>
        </p:nvSpPr>
        <p:spPr>
          <a:xfrm>
            <a:off x="1543987" y="2203554"/>
            <a:ext cx="2878111" cy="374754"/>
          </a:xfrm>
          <a:prstGeom prst="rect">
            <a:avLst/>
          </a:prstGeom>
          <a:solidFill>
            <a:srgbClr val="5B9BD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BE20C-CB08-414A-951B-9BB16CF43610}"/>
              </a:ext>
            </a:extLst>
          </p:cNvPr>
          <p:cNvSpPr/>
          <p:nvPr/>
        </p:nvSpPr>
        <p:spPr>
          <a:xfrm>
            <a:off x="1543987" y="2638919"/>
            <a:ext cx="4552013" cy="374754"/>
          </a:xfrm>
          <a:prstGeom prst="rect">
            <a:avLst/>
          </a:prstGeom>
          <a:solidFill>
            <a:srgbClr val="5B9BD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EAD62-82A4-4CA1-A93A-448CAC51DA2B}"/>
              </a:ext>
            </a:extLst>
          </p:cNvPr>
          <p:cNvSpPr/>
          <p:nvPr/>
        </p:nvSpPr>
        <p:spPr>
          <a:xfrm>
            <a:off x="2924162" y="3092889"/>
            <a:ext cx="2067564" cy="374754"/>
          </a:xfrm>
          <a:prstGeom prst="rect">
            <a:avLst/>
          </a:prstGeom>
          <a:solidFill>
            <a:srgbClr val="5B9BD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A66ED2-1B37-4CE4-9DD1-9AD04F94D3D8}"/>
              </a:ext>
            </a:extLst>
          </p:cNvPr>
          <p:cNvSpPr/>
          <p:nvPr/>
        </p:nvSpPr>
        <p:spPr>
          <a:xfrm>
            <a:off x="4991726" y="3494759"/>
            <a:ext cx="3806124" cy="374754"/>
          </a:xfrm>
          <a:prstGeom prst="rect">
            <a:avLst/>
          </a:prstGeom>
          <a:solidFill>
            <a:srgbClr val="5B9BD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E038CB-A75A-4CA0-B5C4-4D98A073C9F4}"/>
              </a:ext>
            </a:extLst>
          </p:cNvPr>
          <p:cNvSpPr/>
          <p:nvPr/>
        </p:nvSpPr>
        <p:spPr>
          <a:xfrm>
            <a:off x="10982304" y="3755643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5E136A-90D3-4A70-B9D3-8DFB45A77508}"/>
              </a:ext>
            </a:extLst>
          </p:cNvPr>
          <p:cNvSpPr/>
          <p:nvPr/>
        </p:nvSpPr>
        <p:spPr>
          <a:xfrm>
            <a:off x="9952846" y="3736948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them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D0D34-62D1-4CB9-83B3-30286165E23E}"/>
              </a:ext>
            </a:extLst>
          </p:cNvPr>
          <p:cNvSpPr/>
          <p:nvPr/>
        </p:nvSpPr>
        <p:spPr>
          <a:xfrm>
            <a:off x="10295898" y="4237286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he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CC0DBF-3CFB-4619-9650-00D687CAEAEE}"/>
              </a:ext>
            </a:extLst>
          </p:cNvPr>
          <p:cNvSpPr/>
          <p:nvPr/>
        </p:nvSpPr>
        <p:spPr>
          <a:xfrm>
            <a:off x="11103325" y="431575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2AAFC-98A7-4163-93EB-4F948E20F5D2}"/>
              </a:ext>
            </a:extLst>
          </p:cNvPr>
          <p:cNvSpPr txBox="1"/>
          <p:nvPr/>
        </p:nvSpPr>
        <p:spPr>
          <a:xfrm>
            <a:off x="785610" y="5144368"/>
            <a:ext cx="801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Can you spot the </a:t>
            </a:r>
            <a:r>
              <a:rPr lang="en-GB" sz="2800" u="sng" dirty="0">
                <a:solidFill>
                  <a:schemeClr val="accent5">
                    <a:lumMod val="75000"/>
                  </a:schemeClr>
                </a:solidFill>
              </a:rPr>
              <a:t>head noun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in each sentence?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CBE2B7-95EA-4AFF-9B6E-5835881F42AF}"/>
              </a:ext>
            </a:extLst>
          </p:cNvPr>
          <p:cNvCxnSpPr>
            <a:cxnSpLocks/>
          </p:cNvCxnSpPr>
          <p:nvPr/>
        </p:nvCxnSpPr>
        <p:spPr>
          <a:xfrm>
            <a:off x="3552669" y="2563318"/>
            <a:ext cx="869429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BE4267-74BA-45F2-9CDE-D723FED8628A}"/>
              </a:ext>
            </a:extLst>
          </p:cNvPr>
          <p:cNvCxnSpPr>
            <a:cxnSpLocks/>
          </p:cNvCxnSpPr>
          <p:nvPr/>
        </p:nvCxnSpPr>
        <p:spPr>
          <a:xfrm>
            <a:off x="5098027" y="2971201"/>
            <a:ext cx="972000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3494B0-BB7A-4BDF-9268-324CC665EC66}"/>
              </a:ext>
            </a:extLst>
          </p:cNvPr>
          <p:cNvCxnSpPr>
            <a:cxnSpLocks/>
          </p:cNvCxnSpPr>
          <p:nvPr/>
        </p:nvCxnSpPr>
        <p:spPr>
          <a:xfrm>
            <a:off x="4545889" y="3399020"/>
            <a:ext cx="432000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9E7BF5-B21B-47C4-AF14-3E0B91F524FB}"/>
              </a:ext>
            </a:extLst>
          </p:cNvPr>
          <p:cNvCxnSpPr>
            <a:cxnSpLocks/>
          </p:cNvCxnSpPr>
          <p:nvPr/>
        </p:nvCxnSpPr>
        <p:spPr>
          <a:xfrm>
            <a:off x="7781554" y="3811899"/>
            <a:ext cx="869429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88332E2-4207-A541-916C-AE0D45FEA4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89498" y="519076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1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uiExpand="1" build="p"/>
      <p:bldP spid="6" grpId="0" build="p"/>
      <p:bldP spid="8" grpId="0" animBg="1"/>
      <p:bldP spid="4" grpId="0" animBg="1"/>
      <p:bldP spid="11" grpId="0" animBg="1"/>
      <p:bldP spid="12" grpId="0" animBg="1"/>
      <p:bldP spid="13" grpId="0" animBg="1"/>
      <p:bldP spid="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2.5|3.6|7.2|2.6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6|4.5|10.2|2.3|2.3|6.8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.4|4.5|4.7|2.5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|4.6|4|5.2|6.2|2.5|1.4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8|6.4|1.8|2.2|2.3|2.4|3.7|2.3|4.2|3.9|5.4|1.4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310</Words>
  <Application>Microsoft Macintosh PowerPoint</Application>
  <PresentationFormat>Widescreen</PresentationFormat>
  <Paragraphs>67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Woollard</dc:creator>
  <cp:lastModifiedBy>Jonathan Gower</cp:lastModifiedBy>
  <cp:revision>21</cp:revision>
  <dcterms:created xsi:type="dcterms:W3CDTF">2018-11-27T19:30:09Z</dcterms:created>
  <dcterms:modified xsi:type="dcterms:W3CDTF">2020-03-26T15:40:21Z</dcterms:modified>
</cp:coreProperties>
</file>