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14"/>
  </p:handoutMasterIdLst>
  <p:sldIdLst>
    <p:sldId id="289" r:id="rId5"/>
    <p:sldId id="290" r:id="rId6"/>
    <p:sldId id="302" r:id="rId7"/>
    <p:sldId id="293" r:id="rId8"/>
    <p:sldId id="294" r:id="rId9"/>
    <p:sldId id="303" r:id="rId10"/>
    <p:sldId id="300" r:id="rId11"/>
    <p:sldId id="297" r:id="rId12"/>
    <p:sldId id="29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E0F"/>
    <a:srgbClr val="9E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8B57FF-7A0E-B371-8011-DB8247D64DED}" v="678" dt="2025-11-13T12:13:25.325"/>
    <p1510:client id="{F692FBCC-1C53-CF74-76A2-ED63FEF204F7}" v="13" dt="2025-11-13T13:23:09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82" autoAdjust="0"/>
    <p:restoredTop sz="93725" autoAdjust="0"/>
  </p:normalViewPr>
  <p:slideViewPr>
    <p:cSldViewPr snapToGrid="0" showGuides="1">
      <p:cViewPr>
        <p:scale>
          <a:sx n="100" d="100"/>
          <a:sy n="100" d="100"/>
        </p:scale>
        <p:origin x="58" y="-418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11/17/2025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40.png"/><Relationship Id="rId7" Type="http://schemas.openxmlformats.org/officeDocument/2006/relationships/image" Target="../media/image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Kristen ITC"/>
                <a:ea typeface="Calibri"/>
                <a:cs typeface="Calibri"/>
              </a:rPr>
              <a:t>Welcome to...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5498" y="1369314"/>
            <a:ext cx="11096625" cy="10858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6000" dirty="0"/>
              <a:t>The March CE </a:t>
            </a:r>
            <a:endParaRPr lang="en-US"/>
          </a:p>
          <a:p>
            <a:r>
              <a:rPr lang="en-US" sz="6000" dirty="0"/>
              <a:t>Primary School  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36698" y="3380132"/>
            <a:ext cx="6858000" cy="6400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13th November 2025</a:t>
            </a:r>
          </a:p>
          <a:p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380000">
            <a:off x="3754663" y="4248877"/>
            <a:ext cx="1155789" cy="197164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393820" y="4078987"/>
            <a:ext cx="1775352" cy="2059055"/>
          </a:xfrm>
          <a:prstGeom prst="rect">
            <a:avLst/>
          </a:prstGeom>
        </p:spPr>
      </p:pic>
      <p:pic>
        <p:nvPicPr>
          <p:cNvPr id="5" name="Picture 4" descr="A couple of children holding up paper&#10;&#10;AI-generated content may be incorrect.">
            <a:extLst>
              <a:ext uri="{FF2B5EF4-FFF2-40B4-BE49-F238E27FC236}">
                <a16:creationId xmlns:a16="http://schemas.microsoft.com/office/drawing/2014/main" id="{40D5BE8A-35CC-EE63-EB91-8254BF4FEC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525" y="4424363"/>
            <a:ext cx="2647950" cy="1362075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C28B874-90D3-9308-6450-AD75E9D2CF3F}"/>
              </a:ext>
            </a:extLst>
          </p:cNvPr>
          <p:cNvSpPr/>
          <p:nvPr/>
        </p:nvSpPr>
        <p:spPr>
          <a:xfrm flipH="1">
            <a:off x="9145359" y="2110467"/>
            <a:ext cx="2846615" cy="1594757"/>
          </a:xfrm>
          <a:prstGeom prst="wedgeRound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latin typeface="Times New Roman"/>
              <a:cs typeface="Times New Roman"/>
            </a:endParaRPr>
          </a:p>
          <a:p>
            <a:pPr algn="ctr"/>
            <a:r>
              <a:rPr lang="en-GB" b="1" dirty="0">
                <a:latin typeface="Times New Roman"/>
                <a:cs typeface="Times New Roman"/>
              </a:rPr>
              <a:t>"Education is not the filling of a pail,</a:t>
            </a:r>
            <a:endParaRPr lang="en-US">
              <a:cs typeface="Quire Sans"/>
            </a:endParaRPr>
          </a:p>
          <a:p>
            <a:pPr algn="ctr"/>
            <a:r>
              <a:rPr lang="en-GB" b="1" dirty="0">
                <a:latin typeface="Times New Roman"/>
                <a:cs typeface="Times New Roman"/>
              </a:rPr>
              <a:t> but the lighting of a fire" </a:t>
            </a:r>
            <a:endParaRPr lang="en-GB" dirty="0"/>
          </a:p>
          <a:p>
            <a:pPr algn="ctr"/>
            <a:r>
              <a:rPr lang="en-GB" b="1" dirty="0">
                <a:latin typeface="Times New Roman"/>
                <a:cs typeface="Times New Roman"/>
              </a:rPr>
              <a:t>WB Yeats</a:t>
            </a:r>
            <a:endParaRPr lang="en-GB" dirty="0"/>
          </a:p>
          <a:p>
            <a:pPr algn="ctr"/>
            <a:endParaRPr lang="en-GB" dirty="0">
              <a:cs typeface="Quire Sans"/>
            </a:endParaRPr>
          </a:p>
        </p:txBody>
      </p:sp>
      <p:pic>
        <p:nvPicPr>
          <p:cNvPr id="11" name="Picture 10" descr="A group of children wearing hats&#10;&#10;AI-generated content may be incorrect.">
            <a:extLst>
              <a:ext uri="{FF2B5EF4-FFF2-40B4-BE49-F238E27FC236}">
                <a16:creationId xmlns:a16="http://schemas.microsoft.com/office/drawing/2014/main" id="{CF725437-0D56-DD3A-42DA-30D67E10E1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5938" y="4229100"/>
            <a:ext cx="2647950" cy="2066925"/>
          </a:xfrm>
          <a:prstGeom prst="rect">
            <a:avLst/>
          </a:prstGeom>
        </p:spPr>
      </p:pic>
      <p:pic>
        <p:nvPicPr>
          <p:cNvPr id="13" name="Picture 12" descr="A group of children standing in front of an airplane&#10;&#10;AI-generated content may be incorrect.">
            <a:extLst>
              <a:ext uri="{FF2B5EF4-FFF2-40B4-BE49-F238E27FC236}">
                <a16:creationId xmlns:a16="http://schemas.microsoft.com/office/drawing/2014/main" id="{0AE90E07-94C0-F991-540F-F7D258A1BA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875" y="2095500"/>
            <a:ext cx="2009775" cy="1600200"/>
          </a:xfrm>
          <a:prstGeom prst="rect">
            <a:avLst/>
          </a:prstGeom>
        </p:spPr>
      </p:pic>
      <p:pic>
        <p:nvPicPr>
          <p:cNvPr id="14" name="Picture 13" descr="A logo with text on it&#10;&#10;AI-generated content may be incorrect.">
            <a:extLst>
              <a:ext uri="{FF2B5EF4-FFF2-40B4-BE49-F238E27FC236}">
                <a16:creationId xmlns:a16="http://schemas.microsoft.com/office/drawing/2014/main" id="{0A665A6B-B6CF-B309-A412-C53E6A8B25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813" y="266700"/>
            <a:ext cx="1895475" cy="1095375"/>
          </a:xfrm>
          <a:prstGeom prst="rect">
            <a:avLst/>
          </a:prstGeom>
        </p:spPr>
      </p:pic>
      <p:pic>
        <p:nvPicPr>
          <p:cNvPr id="15" name="Picture 14" descr="A black and white logo&#10;&#10;AI-generated content may be incorrect.">
            <a:extLst>
              <a:ext uri="{FF2B5EF4-FFF2-40B4-BE49-F238E27FC236}">
                <a16:creationId xmlns:a16="http://schemas.microsoft.com/office/drawing/2014/main" id="{A30F2FC8-A106-865C-9394-9A26BB328A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53700" y="228600"/>
            <a:ext cx="123825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1"/>
            <a:ext cx="6868885" cy="6858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Welcome to our open day!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cs typeface="Quire Sans"/>
              </a:rPr>
              <a:t>Introduction to The March CE Primary School</a:t>
            </a:r>
          </a:p>
          <a:p>
            <a:pPr marL="342900" indent="-342900">
              <a:lnSpc>
                <a:spcPts val="2800"/>
              </a:lnSpc>
              <a:buChar char="•"/>
            </a:pPr>
            <a:r>
              <a:rPr lang="en-US" sz="2400" dirty="0">
                <a:solidFill>
                  <a:schemeClr val="bg1"/>
                </a:solidFill>
                <a:cs typeface="Quire Sans"/>
              </a:rPr>
              <a:t>Visit the classrooms with Ambassadors</a:t>
            </a:r>
          </a:p>
          <a:p>
            <a:endParaRPr lang="en-US" dirty="0">
              <a:cs typeface="Quire San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1A37AE-45E7-D88F-E643-03D5EC3B427A}"/>
              </a:ext>
            </a:extLst>
          </p:cNvPr>
          <p:cNvSpPr txBox="1"/>
          <p:nvPr/>
        </p:nvSpPr>
        <p:spPr>
          <a:xfrm>
            <a:off x="8458200" y="2634343"/>
            <a:ext cx="3733800" cy="19082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ookman Old Style"/>
              </a:rPr>
              <a:t>"</a:t>
            </a:r>
            <a:r>
              <a:rPr lang="en-US" sz="2000" b="1" kern="1200" dirty="0">
                <a:solidFill>
                  <a:schemeClr val="bg1"/>
                </a:solidFill>
                <a:latin typeface="Bookman Old Style"/>
              </a:rPr>
              <a:t>The important thing </a:t>
            </a:r>
            <a:r>
              <a:rPr lang="en-US" sz="2000" b="1" dirty="0">
                <a:solidFill>
                  <a:schemeClr val="bg1"/>
                </a:solidFill>
                <a:latin typeface="Bookman Old Style"/>
              </a:rPr>
              <a:t>is not</a:t>
            </a:r>
            <a:r>
              <a:rPr lang="en-US" sz="2000" b="1" kern="1200" dirty="0">
                <a:solidFill>
                  <a:schemeClr val="bg1"/>
                </a:solidFill>
                <a:latin typeface="Bookman Old Style"/>
              </a:rPr>
              <a:t> to stop</a:t>
            </a:r>
            <a:endParaRPr lang="en-US" sz="2000" b="1" kern="1200" dirty="0">
              <a:solidFill>
                <a:schemeClr val="bg1"/>
              </a:solidFill>
              <a:latin typeface="Bookman Old Style"/>
              <a:cs typeface="Times New Roman"/>
            </a:endParaRPr>
          </a:p>
          <a:p>
            <a:pPr algn="ctr" rtl="0"/>
            <a:r>
              <a:rPr lang="en-US" sz="2000" b="1" kern="1200" dirty="0">
                <a:solidFill>
                  <a:schemeClr val="bg1"/>
                </a:solidFill>
                <a:latin typeface="Bookman Old Style"/>
              </a:rPr>
              <a:t> questioning." </a:t>
            </a:r>
            <a:endParaRPr lang="en-US" sz="2000" b="1" kern="1200">
              <a:solidFill>
                <a:schemeClr val="bg1"/>
              </a:solidFill>
              <a:latin typeface="Bookman Old Style"/>
              <a:cs typeface="Times New Roman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Bookman Old Style"/>
            </a:endParaRPr>
          </a:p>
          <a:p>
            <a:pPr algn="ctr" rtl="0"/>
            <a:r>
              <a:rPr lang="en-US" sz="2000" b="1" kern="1200" dirty="0">
                <a:solidFill>
                  <a:schemeClr val="bg1"/>
                </a:solidFill>
                <a:latin typeface="Bookman Old Style"/>
              </a:rPr>
              <a:t>Albert Einstein </a:t>
            </a:r>
            <a:endParaRPr lang="en-US" sz="2000" b="1" kern="1200" dirty="0">
              <a:solidFill>
                <a:schemeClr val="bg1"/>
              </a:solidFill>
              <a:latin typeface="Bookman Old Style"/>
              <a:cs typeface="Times New Roman"/>
            </a:endParaRPr>
          </a:p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DA6663-1D07-E8F5-A2E9-66AED3731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436" y="4504645"/>
            <a:ext cx="2563586" cy="18437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5296AD-15B5-DB84-10E8-791D6A04E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4121" y="3433082"/>
            <a:ext cx="1888672" cy="21363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7E33A5-C19D-9025-23FE-7EBAD1C88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7182" y="4437289"/>
            <a:ext cx="2604408" cy="19784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4F294C-8D03-6F2B-FEAF-C6092E32E9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2762" y="170770"/>
            <a:ext cx="1198790" cy="123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We Are</a:t>
            </a:r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89120" y="1935634"/>
            <a:ext cx="6858000" cy="42336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1900" cap="all" dirty="0" err="1">
                <a:latin typeface="Quire Sans"/>
                <a:cs typeface="Quire Sans"/>
              </a:rPr>
              <a:t>DCat</a:t>
            </a:r>
            <a:r>
              <a:rPr lang="en-US" sz="1900" cap="all" dirty="0">
                <a:latin typeface="Quire Sans"/>
                <a:cs typeface="Quire Sans"/>
              </a:rPr>
              <a:t> family</a:t>
            </a:r>
            <a:endParaRPr lang="en-US" dirty="0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cap="all" dirty="0">
                <a:latin typeface="Quire Sans"/>
                <a:cs typeface="Quire Sans"/>
              </a:rPr>
              <a:t>A friendly professional approach to learning</a:t>
            </a:r>
            <a:endParaRPr lang="en-US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cap="all" dirty="0">
                <a:latin typeface="Quire Sans"/>
                <a:cs typeface="Quire Sans"/>
              </a:rPr>
              <a:t>An open-door policy: meet SLT every morning on school gate </a:t>
            </a:r>
            <a:endParaRPr lang="en-US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cap="all" dirty="0">
                <a:latin typeface="Quire Sans"/>
                <a:cs typeface="Quire Sans"/>
              </a:rPr>
              <a:t>A Partnership</a:t>
            </a:r>
            <a:endParaRPr lang="en-US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cap="all" dirty="0">
                <a:latin typeface="Quire Sans"/>
                <a:cs typeface="Quire Sans"/>
              </a:rPr>
              <a:t>Knowing children as individuals=Relationships</a:t>
            </a:r>
            <a:endParaRPr lang="en-US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cap="all" dirty="0">
                <a:latin typeface="Quire Sans"/>
                <a:cs typeface="Quire Sans"/>
              </a:rPr>
              <a:t>Strong Christian Values Love Faith, Forgiveness, Peace and Compassion </a:t>
            </a:r>
            <a:endParaRPr lang="en-US" dirty="0">
              <a:latin typeface="Quire Sans"/>
              <a:cs typeface="Quire Sans"/>
            </a:endParaRPr>
          </a:p>
          <a:p>
            <a:pPr marL="342900" indent="-342900">
              <a:buChar char="•"/>
            </a:pPr>
            <a:r>
              <a:rPr lang="en-US" sz="1900" i="1" cap="all" dirty="0">
                <a:latin typeface="Kristen ITC"/>
                <a:cs typeface="Quire Sans"/>
              </a:rPr>
              <a:t>With God's help we will live kindly, love each other, learn and laugh together” </a:t>
            </a:r>
            <a:endParaRPr lang="en-US" i="1">
              <a:latin typeface="Kristen ITC"/>
              <a:cs typeface="Quire Sans"/>
            </a:endParaRPr>
          </a:p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dirty="0">
              <a:cs typeface="Quire Sans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67B7E8-A462-8929-EF0F-A6B939966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64" y="2181225"/>
            <a:ext cx="3543300" cy="2038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5F3414-1B7C-A4EA-5CB4-2D4DBDF3F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5934" y="246970"/>
            <a:ext cx="1122590" cy="114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Community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13294"/>
            <a:ext cx="640080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Small friendly community increasing in size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PTA 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Governors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link to St. Peters and St Andrews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RR and Goodwood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Dovecote 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Chichester/Goodwood schools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Big Sing/Chichester Festival Theatre</a:t>
            </a:r>
          </a:p>
          <a:p>
            <a:pPr marL="285750" indent="-285750">
              <a:buChar char="•"/>
            </a:pPr>
            <a:r>
              <a:rPr lang="en-US" cap="all" dirty="0">
                <a:solidFill>
                  <a:schemeClr val="bg1"/>
                </a:solidFill>
                <a:latin typeface="Quire Sans"/>
                <a:cs typeface="Quire Sans"/>
              </a:rPr>
              <a:t>Useful contacts: Miss Jones Miss Burch</a:t>
            </a:r>
            <a:endParaRPr lang="en-US" dirty="0">
              <a:solidFill>
                <a:schemeClr val="bg1"/>
              </a:solidFill>
              <a:latin typeface="Quire Sans"/>
              <a:cs typeface="Quire Sans"/>
            </a:endParaRPr>
          </a:p>
          <a:p>
            <a:pPr algn="l">
              <a:lnSpc>
                <a:spcPts val="2800"/>
              </a:lnSpc>
            </a:pPr>
            <a:endParaRPr lang="en-US" dirty="0">
              <a:cs typeface="Quire San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37692" y="1714500"/>
            <a:ext cx="3429000" cy="3429000"/>
          </a:xfrm>
          <a:prstGeom prst="ellipse">
            <a:avLst/>
          </a:prstGeom>
          <a:solidFill>
            <a:srgbClr val="B80E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760EAD-33AB-23A2-7B34-9DA3DA726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997" y="2456769"/>
            <a:ext cx="1690008" cy="22601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E833005-4B00-871D-7398-9A17B37E2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0415" y="5304064"/>
            <a:ext cx="2884715" cy="13770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982690-B9F4-11AE-AE6D-58C2DE2C6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3719" y="2355396"/>
            <a:ext cx="2047876" cy="2136322"/>
          </a:xfrm>
          <a:prstGeom prst="rect">
            <a:avLst/>
          </a:prstGeom>
        </p:spPr>
      </p:pic>
      <p:pic>
        <p:nvPicPr>
          <p:cNvPr id="10" name="Picture 9" descr="A black and white logo&#10;&#10;AI-generated content may be incorrect.">
            <a:extLst>
              <a:ext uri="{FF2B5EF4-FFF2-40B4-BE49-F238E27FC236}">
                <a16:creationId xmlns:a16="http://schemas.microsoft.com/office/drawing/2014/main" id="{5C3BAB07-6E8C-F9DD-B8F5-499B0FAC03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3700" y="228600"/>
            <a:ext cx="123825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B7C4AF-BB0C-400D-A8AA-F137B0266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7348" y="848681"/>
            <a:ext cx="6857999" cy="65354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Curriculum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A4F2D27-80D1-43A4-B893-7086233F7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6716" y="1115786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62FEA6-8248-4738-93E1-2DBD6D4DB6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67349" y="2273780"/>
            <a:ext cx="6858000" cy="42336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Our curriculum framework places high value on excellent school practice and research evidence to inform our curriculum principles .</a:t>
            </a: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These principles </a:t>
            </a:r>
            <a:r>
              <a:rPr lang="en-US" err="1">
                <a:solidFill>
                  <a:schemeClr val="bg1"/>
                </a:solidFill>
                <a:latin typeface="Quire Sans"/>
                <a:cs typeface="Quire Sans"/>
              </a:rPr>
              <a:t>emphasise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 the importance of our curriculum design, sequencing of knowledge and progression across the year groups.</a:t>
            </a: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Arial"/>
              </a:rPr>
              <a:t>•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Enrichment</a:t>
            </a: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Arial"/>
              </a:rPr>
              <a:t>•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Topic every 6 weeks</a:t>
            </a: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Arial"/>
              </a:rPr>
              <a:t>•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Education Visits</a:t>
            </a: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Arial"/>
              </a:rPr>
              <a:t>•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Book Looks for parental involvement</a:t>
            </a:r>
            <a:endParaRPr lang="en-US">
              <a:solidFill>
                <a:schemeClr val="bg1"/>
              </a:solidFill>
              <a:latin typeface="Quire Sans"/>
              <a:cs typeface="Quire Sans"/>
            </a:endParaRPr>
          </a:p>
          <a:p>
            <a:r>
              <a:rPr lang="en-US" dirty="0">
                <a:solidFill>
                  <a:schemeClr val="bg1"/>
                </a:solidFill>
                <a:latin typeface="Quire Sans"/>
                <a:cs typeface="Arial"/>
              </a:rPr>
              <a:t>•</a:t>
            </a:r>
            <a:r>
              <a:rPr lang="en-US" dirty="0">
                <a:solidFill>
                  <a:schemeClr val="bg1"/>
                </a:solidFill>
                <a:latin typeface="Quire Sans"/>
                <a:cs typeface="Quire Sans"/>
              </a:rPr>
              <a:t>Designed to engage all learners</a:t>
            </a:r>
            <a:endParaRPr lang="en-US" dirty="0">
              <a:solidFill>
                <a:schemeClr val="bg1"/>
              </a:solidFill>
              <a:latin typeface="Quire Sans"/>
            </a:endParaRPr>
          </a:p>
          <a:p>
            <a:endParaRPr lang="en-US"/>
          </a:p>
          <a:p>
            <a:pPr algn="l">
              <a:lnSpc>
                <a:spcPts val="2800"/>
              </a:lnSpc>
            </a:pPr>
            <a:endParaRPr lang="en-US" sz="1800" dirty="0">
              <a:cs typeface="Quire Sans"/>
            </a:endParaRP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1CB324-B8D6-6A42-92A1-A3A2A59CF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1" y="1727424"/>
            <a:ext cx="1868263" cy="21948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149092-0011-FDCC-5827-2600E931D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462" y="95929"/>
            <a:ext cx="1249138" cy="1854655"/>
          </a:xfrm>
          <a:prstGeom prst="rect">
            <a:avLst/>
          </a:prstGeom>
        </p:spPr>
      </p:pic>
      <p:pic>
        <p:nvPicPr>
          <p:cNvPr id="8" name="Picture 7" descr="A black and white logo&#10;&#10;AI-generated content may be incorrect.">
            <a:extLst>
              <a:ext uri="{FF2B5EF4-FFF2-40B4-BE49-F238E27FC236}">
                <a16:creationId xmlns:a16="http://schemas.microsoft.com/office/drawing/2014/main" id="{A039F864-EF18-EA4D-8D94-24B8A823C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3700" y="228600"/>
            <a:ext cx="1238250" cy="12287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DE820F-068B-030D-A05F-64FE76B12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631" y="4917620"/>
            <a:ext cx="3999140" cy="15076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C5BDF1-65E5-3ECA-B02C-652EDF51A1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9469" y="3549423"/>
            <a:ext cx="3174548" cy="317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4917F77-243B-4BBF-93F5-981B78189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19" y="652739"/>
            <a:ext cx="7315199" cy="947461"/>
          </a:xfrm>
        </p:spPr>
        <p:txBody>
          <a:bodyPr>
            <a:normAutofit/>
          </a:bodyPr>
          <a:lstStyle/>
          <a:p>
            <a:r>
              <a:rPr lang="en-US" sz="4400" dirty="0"/>
              <a:t>The March Family</a:t>
            </a:r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81024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rgbClr val="B80E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89120" y="1970358"/>
            <a:ext cx="6858000" cy="42336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latin typeface="Arial"/>
                <a:cs typeface="Arial"/>
              </a:rPr>
              <a:t>•</a:t>
            </a:r>
            <a:r>
              <a:rPr lang="en-US" sz="2000" cap="all" dirty="0">
                <a:latin typeface="Verdana Pro"/>
              </a:rPr>
              <a:t>Buddies</a:t>
            </a:r>
            <a:endParaRPr lang="en-US" dirty="0">
              <a:cs typeface="Quire Sans"/>
            </a:endParaRPr>
          </a:p>
          <a:p>
            <a:r>
              <a:rPr lang="en-US" sz="2000" dirty="0">
                <a:latin typeface="Arial"/>
                <a:cs typeface="Arial"/>
              </a:rPr>
              <a:t>•</a:t>
            </a:r>
            <a:r>
              <a:rPr lang="en-US" sz="2000" cap="all" dirty="0">
                <a:latin typeface="Verdana Pro"/>
              </a:rPr>
              <a:t>House System</a:t>
            </a:r>
            <a:endParaRPr lang="en-US" dirty="0">
              <a:cs typeface="Quire Sans"/>
            </a:endParaRPr>
          </a:p>
          <a:p>
            <a:r>
              <a:rPr lang="en-US" sz="2000" dirty="0">
                <a:latin typeface="Arial"/>
                <a:cs typeface="Arial"/>
              </a:rPr>
              <a:t>•</a:t>
            </a:r>
            <a:r>
              <a:rPr lang="en-US" sz="2000" cap="all" dirty="0">
                <a:latin typeface="Verdana Pro"/>
              </a:rPr>
              <a:t>Worship</a:t>
            </a:r>
            <a:endParaRPr lang="en-US" dirty="0">
              <a:cs typeface="Quire Sans"/>
            </a:endParaRPr>
          </a:p>
          <a:p>
            <a:r>
              <a:rPr lang="en-US" sz="2000" dirty="0">
                <a:latin typeface="Arial"/>
                <a:cs typeface="Arial"/>
              </a:rPr>
              <a:t>•</a:t>
            </a:r>
            <a:r>
              <a:rPr lang="en-US" sz="2000" cap="all" dirty="0">
                <a:latin typeface="Verdana Pro"/>
              </a:rPr>
              <a:t>Playtimes and Lunchtimes</a:t>
            </a:r>
            <a:endParaRPr lang="en-US" dirty="0">
              <a:cs typeface="Quire Sans"/>
            </a:endParaRPr>
          </a:p>
          <a:p>
            <a:r>
              <a:rPr lang="en-US" sz="2000" dirty="0">
                <a:latin typeface="Arial"/>
                <a:cs typeface="Arial"/>
              </a:rPr>
              <a:t>•</a:t>
            </a:r>
            <a:r>
              <a:rPr lang="en-US" sz="2000" cap="all" dirty="0">
                <a:latin typeface="Verdana Pro"/>
              </a:rPr>
              <a:t>Wellbeing-</a:t>
            </a:r>
            <a:r>
              <a:rPr lang="en-US" sz="2000" cap="all" dirty="0" err="1">
                <a:latin typeface="Verdana Pro"/>
              </a:rPr>
              <a:t>tHRIVE</a:t>
            </a:r>
            <a:r>
              <a:rPr lang="en-US" sz="2000" cap="all" dirty="0">
                <a:latin typeface="Verdana Pro"/>
              </a:rPr>
              <a:t> </a:t>
            </a:r>
            <a:r>
              <a:rPr lang="en-US" sz="2000" cap="all" dirty="0" err="1">
                <a:latin typeface="Verdana Pro"/>
              </a:rPr>
              <a:t>sCHOOL</a:t>
            </a:r>
            <a:endParaRPr lang="en-US" dirty="0" err="1"/>
          </a:p>
          <a:p>
            <a:endParaRPr lang="en-US" dirty="0">
              <a:cs typeface="Quire Sans"/>
            </a:endParaRPr>
          </a:p>
        </p:txBody>
      </p:sp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74D3C62F-9282-DD03-C66C-044BE501E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6243" y="185057"/>
            <a:ext cx="1238250" cy="1228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43D112-8A41-80B6-F507-2FB0757B2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5171" y="1717902"/>
            <a:ext cx="1846490" cy="2235654"/>
          </a:xfrm>
          <a:prstGeom prst="rect">
            <a:avLst/>
          </a:prstGeom>
        </p:spPr>
      </p:pic>
      <p:pic>
        <p:nvPicPr>
          <p:cNvPr id="9" name="Picture 8" descr="IMG_20250118_150001.jpg">
            <a:extLst>
              <a:ext uri="{FF2B5EF4-FFF2-40B4-BE49-F238E27FC236}">
                <a16:creationId xmlns:a16="http://schemas.microsoft.com/office/drawing/2014/main" id="{93BD68E7-61CD-D301-3844-7E2B5FD4D7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4629" y="4566556"/>
            <a:ext cx="2688771" cy="197031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0" name="Picture 9" descr="Chickens | Guide | Omlet UK">
            <a:extLst>
              <a:ext uri="{FF2B5EF4-FFF2-40B4-BE49-F238E27FC236}">
                <a16:creationId xmlns:a16="http://schemas.microsoft.com/office/drawing/2014/main" id="{736A9385-DFD5-7649-2ECC-41D155F482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43" y="4833255"/>
            <a:ext cx="2329546" cy="1709059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2" name="Picture 11" descr="A person and person in school uniform&#10;&#10;AI-generated content may be incorrect.">
            <a:extLst>
              <a:ext uri="{FF2B5EF4-FFF2-40B4-BE49-F238E27FC236}">
                <a16:creationId xmlns:a16="http://schemas.microsoft.com/office/drawing/2014/main" id="{06770A84-AD4D-AA80-90A3-95C9DCD4C5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5843" y="1696810"/>
            <a:ext cx="1143000" cy="2266950"/>
          </a:xfrm>
          <a:prstGeom prst="rect">
            <a:avLst/>
          </a:prstGeom>
        </p:spPr>
      </p:pic>
      <p:pic>
        <p:nvPicPr>
          <p:cNvPr id="13" name="Picture 12" descr="A group of children holding candles&#10;&#10;AI-generated content may be incorrect.">
            <a:extLst>
              <a:ext uri="{FF2B5EF4-FFF2-40B4-BE49-F238E27FC236}">
                <a16:creationId xmlns:a16="http://schemas.microsoft.com/office/drawing/2014/main" id="{802C48B5-4FE1-B8C1-A43B-06D2C2214C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02747" y="1015774"/>
            <a:ext cx="2566307" cy="4086225"/>
          </a:xfrm>
          <a:prstGeom prst="rect">
            <a:avLst/>
          </a:prstGeom>
        </p:spPr>
      </p:pic>
      <p:pic>
        <p:nvPicPr>
          <p:cNvPr id="14" name="Picture 13" descr="A group of students in a classroom&#10;&#10;AI-generated content may be incorrect.">
            <a:extLst>
              <a:ext uri="{FF2B5EF4-FFF2-40B4-BE49-F238E27FC236}">
                <a16:creationId xmlns:a16="http://schemas.microsoft.com/office/drawing/2014/main" id="{E3DFE1BF-C6AB-DA65-D285-1F780612AFF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651" t="24528" r="2904" b="10566"/>
          <a:stretch>
            <a:fillRect/>
          </a:stretch>
        </p:blipFill>
        <p:spPr>
          <a:xfrm>
            <a:off x="5553890" y="4086906"/>
            <a:ext cx="3518892" cy="187322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Proud to be...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5168B-77B1-A847-B1E3-2433BEBFD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407920" y="2559419"/>
            <a:ext cx="7772400" cy="34564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Responsibilities- Ambassadors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Faith Council, Play Leaders, House Captains, School </a:t>
            </a:r>
            <a:r>
              <a:rPr lang="en-US" sz="2000" cap="all" dirty="0" err="1">
                <a:solidFill>
                  <a:srgbClr val="C00000"/>
                </a:solidFill>
                <a:latin typeface="Verdana Pro"/>
              </a:rPr>
              <a:t>Cuncil</a:t>
            </a: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 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Class Dojos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Certificates including Excellence Award and Head Teachers award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Badges and Head Teacher stickers 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pPr marL="342900" indent="-342900">
              <a:buChar char="•"/>
            </a:pPr>
            <a:r>
              <a:rPr lang="en-US" sz="2000" cap="all" dirty="0">
                <a:solidFill>
                  <a:srgbClr val="C00000"/>
                </a:solidFill>
                <a:latin typeface="Verdana Pro"/>
              </a:rPr>
              <a:t>Newsletter + </a:t>
            </a:r>
            <a:r>
              <a:rPr lang="en-US" sz="2000" cap="all" dirty="0" err="1">
                <a:solidFill>
                  <a:srgbClr val="C00000"/>
                </a:solidFill>
                <a:latin typeface="Verdana Pro"/>
              </a:rPr>
              <a:t>Floorbooks</a:t>
            </a:r>
            <a:endParaRPr lang="en-US" dirty="0">
              <a:solidFill>
                <a:srgbClr val="C00000"/>
              </a:solidFill>
              <a:cs typeface="Quire Sans"/>
            </a:endParaRPr>
          </a:p>
          <a:p>
            <a:endParaRPr lang="en-US" dirty="0">
              <a:cs typeface="Quire Sans"/>
            </a:endParaRPr>
          </a:p>
          <a:p>
            <a:endParaRPr lang="en-US"/>
          </a:p>
        </p:txBody>
      </p:sp>
      <p:pic>
        <p:nvPicPr>
          <p:cNvPr id="2" name="Picture 1" descr="A blue and yellow shield shaped badges&#10;&#10;AI-generated content may be incorrect.">
            <a:extLst>
              <a:ext uri="{FF2B5EF4-FFF2-40B4-BE49-F238E27FC236}">
                <a16:creationId xmlns:a16="http://schemas.microsoft.com/office/drawing/2014/main" id="{1A2C842E-41F3-ADD4-E0BD-5CDB95FA4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260" y="5492523"/>
            <a:ext cx="4057650" cy="1076325"/>
          </a:xfrm>
          <a:prstGeom prst="rect">
            <a:avLst/>
          </a:prstGeom>
        </p:spPr>
      </p:pic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31244973-7E75-8C98-A032-94635DDD0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682399"/>
            <a:ext cx="1338943" cy="1367518"/>
          </a:xfrm>
          <a:prstGeom prst="rect">
            <a:avLst/>
          </a:prstGeom>
        </p:spPr>
      </p:pic>
      <p:pic>
        <p:nvPicPr>
          <p:cNvPr id="6" name="Picture 5" descr="A handshake made of words&#10;&#10;AI-generated content may be incorrect.">
            <a:extLst>
              <a:ext uri="{FF2B5EF4-FFF2-40B4-BE49-F238E27FC236}">
                <a16:creationId xmlns:a16="http://schemas.microsoft.com/office/drawing/2014/main" id="{A035D4DC-5CC5-5814-3C4B-0D093B538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146" y="687841"/>
            <a:ext cx="1778454" cy="135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E16C4-8E88-4788-939C-687DC13FB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76" y="598311"/>
            <a:ext cx="6857999" cy="653547"/>
          </a:xfrm>
        </p:spPr>
        <p:txBody>
          <a:bodyPr>
            <a:noAutofit/>
          </a:bodyPr>
          <a:lstStyle/>
          <a:p>
            <a:r>
              <a:rPr lang="en-US" sz="4400" dirty="0"/>
              <a:t>Early Years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B916BCB-384D-4A08-BEE7-8E8B4C216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2070" y="1714500"/>
            <a:ext cx="3429000" cy="3429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CC9A77-60CE-4D42-8E97-990157A99D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25834" y="227955"/>
            <a:ext cx="6858000" cy="42336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dirty="0"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Flying Start</a:t>
            </a:r>
            <a:endParaRPr lang="en-US" sz="2400">
              <a:latin typeface="Quire Sans"/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Forest school </a:t>
            </a:r>
            <a:endParaRPr lang="en-US" sz="2400">
              <a:latin typeface="Quire Sans"/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Continuous provision </a:t>
            </a:r>
            <a:endParaRPr lang="en-US" sz="2400">
              <a:latin typeface="Quire Sans"/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Buddies</a:t>
            </a:r>
            <a:endParaRPr lang="en-US" sz="2400">
              <a:latin typeface="Quire Sans"/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Parent Partnership </a:t>
            </a:r>
            <a:endParaRPr lang="en-US" sz="2400">
              <a:latin typeface="Quire Sans"/>
              <a:cs typeface="Quire Sans"/>
            </a:endParaRPr>
          </a:p>
          <a:p>
            <a:r>
              <a:rPr lang="en-US" sz="2400" dirty="0">
                <a:latin typeface="Quire Sans"/>
                <a:cs typeface="Arial"/>
              </a:rPr>
              <a:t>•</a:t>
            </a:r>
            <a:r>
              <a:rPr lang="en-US" sz="2400" cap="all" dirty="0">
                <a:latin typeface="Quire Sans"/>
                <a:cs typeface="Quire Sans"/>
              </a:rPr>
              <a:t>EYFS Team</a:t>
            </a:r>
            <a:endParaRPr lang="en-US" sz="2400" dirty="0">
              <a:latin typeface="Quire Sans"/>
              <a:cs typeface="Quire Sans"/>
            </a:endParaRPr>
          </a:p>
          <a:p>
            <a:endParaRPr lang="en-US" sz="2400" cap="all" dirty="0">
              <a:cs typeface="Quire Sans"/>
            </a:endParaRPr>
          </a:p>
          <a:p>
            <a:endParaRPr lang="en-US" dirty="0">
              <a:cs typeface="Quire Sans"/>
            </a:endParaRPr>
          </a:p>
        </p:txBody>
      </p:sp>
      <p:pic>
        <p:nvPicPr>
          <p:cNvPr id="3" name="Picture 2" descr="A group of people in a forest&#10;&#10;AI-generated content may be incorrect.">
            <a:extLst>
              <a:ext uri="{FF2B5EF4-FFF2-40B4-BE49-F238E27FC236}">
                <a16:creationId xmlns:a16="http://schemas.microsoft.com/office/drawing/2014/main" id="{B78F58A1-B0E4-878D-6A69-FEB5EEBA9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0083" y="3164341"/>
            <a:ext cx="5978979" cy="3424918"/>
          </a:xfrm>
          <a:prstGeom prst="rect">
            <a:avLst/>
          </a:prstGeom>
        </p:spPr>
      </p:pic>
      <p:pic>
        <p:nvPicPr>
          <p:cNvPr id="5" name="Picture 4" descr="A group of children sitting around a table&#10;&#10;AI-generated content may be incorrect.">
            <a:extLst>
              <a:ext uri="{FF2B5EF4-FFF2-40B4-BE49-F238E27FC236}">
                <a16:creationId xmlns:a16="http://schemas.microsoft.com/office/drawing/2014/main" id="{C27B8DD0-A445-CCEF-C63C-2D717A6154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977" y="2353356"/>
            <a:ext cx="2526847" cy="1977118"/>
          </a:xfrm>
          <a:prstGeom prst="rect">
            <a:avLst/>
          </a:prstGeom>
        </p:spPr>
      </p:pic>
      <p:pic>
        <p:nvPicPr>
          <p:cNvPr id="7" name="Picture 6" descr="A group of people sitting in a circle&#10;&#10;AI-generated content may be incorrect.">
            <a:extLst>
              <a:ext uri="{FF2B5EF4-FFF2-40B4-BE49-F238E27FC236}">
                <a16:creationId xmlns:a16="http://schemas.microsoft.com/office/drawing/2014/main" id="{81290799-D0C4-F7DC-9B7F-C5095CF914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6895" y="4831896"/>
            <a:ext cx="2284641" cy="1755321"/>
          </a:xfrm>
          <a:prstGeom prst="rect">
            <a:avLst/>
          </a:prstGeom>
        </p:spPr>
      </p:pic>
      <p:pic>
        <p:nvPicPr>
          <p:cNvPr id="8" name="Picture 7" descr="A group of children drawing on a large paper&#10;&#10;AI-generated content may be incorrect.">
            <a:extLst>
              <a:ext uri="{FF2B5EF4-FFF2-40B4-BE49-F238E27FC236}">
                <a16:creationId xmlns:a16="http://schemas.microsoft.com/office/drawing/2014/main" id="{4F7FF1F3-E893-F7E5-B777-1294819C64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5646" y="443592"/>
            <a:ext cx="1858736" cy="2541815"/>
          </a:xfrm>
          <a:prstGeom prst="rect">
            <a:avLst/>
          </a:prstGeom>
        </p:spPr>
      </p:pic>
      <p:pic>
        <p:nvPicPr>
          <p:cNvPr id="11" name="Picture 10" descr="A black and white logo&#10;&#10;AI-generated content may be incorrect.">
            <a:extLst>
              <a:ext uri="{FF2B5EF4-FFF2-40B4-BE49-F238E27FC236}">
                <a16:creationId xmlns:a16="http://schemas.microsoft.com/office/drawing/2014/main" id="{DCEE1A91-EAF9-F2B8-5FDC-8EBD327F00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6100" y="141514"/>
            <a:ext cx="857250" cy="913039"/>
          </a:xfrm>
          <a:prstGeom prst="rect">
            <a:avLst/>
          </a:prstGeom>
        </p:spPr>
      </p:pic>
      <p:pic>
        <p:nvPicPr>
          <p:cNvPr id="13" name="Graphic 12" descr="Illustration of a pencil character ">
            <a:extLst>
              <a:ext uri="{FF2B5EF4-FFF2-40B4-BE49-F238E27FC236}">
                <a16:creationId xmlns:a16="http://schemas.microsoft.com/office/drawing/2014/main" id="{E018A45E-7461-C99D-FC55-FDC6FD8938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380000">
            <a:off x="869949" y="4608105"/>
            <a:ext cx="1155789" cy="1971643"/>
          </a:xfrm>
          <a:prstGeom prst="rect">
            <a:avLst/>
          </a:prstGeom>
        </p:spPr>
      </p:pic>
      <p:pic>
        <p:nvPicPr>
          <p:cNvPr id="14" name="Picture 13" descr="A group of children sitting on the floor&#10;&#10;AI-generated content may be incorrect.">
            <a:extLst>
              <a:ext uri="{FF2B5EF4-FFF2-40B4-BE49-F238E27FC236}">
                <a16:creationId xmlns:a16="http://schemas.microsoft.com/office/drawing/2014/main" id="{07BB7354-B6D3-167F-9B99-1F9DE58944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83611" y="1101498"/>
            <a:ext cx="1494065" cy="187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15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E089901-0028-451D-BEFF-E66F1CA09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are proud of...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79B97-A3DA-7541-9D49-39EC686F9E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  <a:cs typeface="Quire Sans"/>
            </a:endParaRPr>
          </a:p>
          <a:p>
            <a:endParaRPr lang="en-US" dirty="0"/>
          </a:p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74A3CB-B4B6-B9A3-E3ED-80B3FAE464CE}"/>
              </a:ext>
            </a:extLst>
          </p:cNvPr>
          <p:cNvSpPr txBox="1"/>
          <p:nvPr/>
        </p:nvSpPr>
        <p:spPr>
          <a:xfrm>
            <a:off x="3472542" y="2525485"/>
            <a:ext cx="7783285" cy="26007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500" b="1" cap="all" dirty="0">
                <a:latin typeface="Quire Sans"/>
                <a:cs typeface="Times New Roman"/>
              </a:rPr>
              <a:t> </a:t>
            </a:r>
            <a:r>
              <a:rPr lang="en-GB" sz="2500" cap="all" dirty="0">
                <a:latin typeface="Quire Sans"/>
                <a:cs typeface="Quire Sans"/>
              </a:rPr>
              <a:t>Our Children and staff!</a:t>
            </a:r>
            <a:endParaRPr lang="en-US" dirty="0">
              <a:latin typeface="Quire Sans"/>
              <a:cs typeface="Quire Sans"/>
            </a:endParaRPr>
          </a:p>
          <a:p>
            <a:pPr marL="342900" indent="-342900">
              <a:buFont typeface="Arial"/>
              <a:buChar char="•"/>
            </a:pPr>
            <a:r>
              <a:rPr lang="en-GB" sz="2500" cap="all" dirty="0">
                <a:latin typeface="Quire Sans"/>
                <a:cs typeface="Quire Sans"/>
              </a:rPr>
              <a:t>Being a church school and part of DCAT</a:t>
            </a:r>
            <a:endParaRPr lang="en-GB" dirty="0">
              <a:latin typeface="Quire Sans"/>
              <a:cs typeface="Quire Sans"/>
            </a:endParaRPr>
          </a:p>
          <a:p>
            <a:pPr marL="342900" indent="-342900">
              <a:buFont typeface="Arial"/>
              <a:buChar char="•"/>
            </a:pPr>
            <a:r>
              <a:rPr lang="en-GB" sz="2500" cap="all" dirty="0" err="1">
                <a:latin typeface="Quire Sans"/>
                <a:cs typeface="Quire Sans"/>
              </a:rPr>
              <a:t>OFsted</a:t>
            </a:r>
            <a:r>
              <a:rPr lang="en-GB" sz="2500" cap="all" dirty="0">
                <a:latin typeface="Quire Sans"/>
                <a:cs typeface="Quire Sans"/>
              </a:rPr>
              <a:t> in March 2023 </a:t>
            </a:r>
            <a:endParaRPr lang="en-GB" dirty="0">
              <a:latin typeface="Quire Sans"/>
              <a:cs typeface="Quire Sans"/>
            </a:endParaRPr>
          </a:p>
          <a:p>
            <a:r>
              <a:rPr lang="en-GB" sz="2000" i="1" cap="all" dirty="0">
                <a:latin typeface="Quire Sans"/>
                <a:cs typeface="Quire Sans"/>
              </a:rPr>
              <a:t> “good with outstanding personal Development””</a:t>
            </a:r>
            <a:endParaRPr lang="en-GB" dirty="0">
              <a:latin typeface="Quire Sans"/>
              <a:cs typeface="Quire Sans"/>
            </a:endParaRPr>
          </a:p>
          <a:p>
            <a:pPr marL="342900" indent="-342900">
              <a:buFont typeface="Arial"/>
              <a:buChar char="•"/>
            </a:pPr>
            <a:r>
              <a:rPr lang="en-GB" sz="2500" cap="all" dirty="0">
                <a:latin typeface="Quire Sans"/>
                <a:cs typeface="Quire Sans"/>
              </a:rPr>
              <a:t>Our results year on </a:t>
            </a:r>
            <a:r>
              <a:rPr lang="en-GB" sz="2500" cap="all" dirty="0" err="1">
                <a:latin typeface="Quire Sans"/>
                <a:cs typeface="Quire Sans"/>
              </a:rPr>
              <a:t>YeAr</a:t>
            </a:r>
            <a:r>
              <a:rPr lang="en-GB" sz="2500" cap="all" dirty="0">
                <a:latin typeface="Quire Sans"/>
                <a:cs typeface="Quire Sans"/>
              </a:rPr>
              <a:t> above national</a:t>
            </a:r>
            <a:endParaRPr lang="en-GB" dirty="0">
              <a:latin typeface="Quire Sans"/>
              <a:cs typeface="Quire Sans"/>
            </a:endParaRPr>
          </a:p>
          <a:p>
            <a:pPr marL="342900" indent="-342900">
              <a:buFont typeface="Arial"/>
              <a:buChar char="•"/>
            </a:pPr>
            <a:r>
              <a:rPr lang="en-GB" sz="2500" cap="all" dirty="0">
                <a:latin typeface="Quire Sans"/>
                <a:cs typeface="Quire Sans"/>
              </a:rPr>
              <a:t> Enrichment opportunities for all!</a:t>
            </a:r>
            <a:endParaRPr lang="en-GB" dirty="0">
              <a:latin typeface="Quire Sans"/>
              <a:cs typeface="Quire Sans"/>
            </a:endParaRPr>
          </a:p>
          <a:p>
            <a:pPr algn="l"/>
            <a:endParaRPr lang="en-GB" dirty="0">
              <a:cs typeface="Quire Sans"/>
            </a:endParaRPr>
          </a:p>
        </p:txBody>
      </p:sp>
      <p:pic>
        <p:nvPicPr>
          <p:cNvPr id="5" name="Picture 4" descr="A group of children in uniform&#10;&#10;AI-generated content may be incorrect.">
            <a:extLst>
              <a:ext uri="{FF2B5EF4-FFF2-40B4-BE49-F238E27FC236}">
                <a16:creationId xmlns:a16="http://schemas.microsoft.com/office/drawing/2014/main" id="{432852DD-1555-8497-EEBA-667729640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2579" y="5216299"/>
            <a:ext cx="4762500" cy="1171575"/>
          </a:xfrm>
          <a:prstGeom prst="rect">
            <a:avLst/>
          </a:prstGeom>
        </p:spPr>
      </p:pic>
      <p:pic>
        <p:nvPicPr>
          <p:cNvPr id="7" name="Picture 6" descr="A black and white logo&#10;&#10;AI-generated content may be incorrect.">
            <a:extLst>
              <a:ext uri="{FF2B5EF4-FFF2-40B4-BE49-F238E27FC236}">
                <a16:creationId xmlns:a16="http://schemas.microsoft.com/office/drawing/2014/main" id="{29BCAAD8-835B-0B7F-B687-06AFAD4CA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5271" y="1099457"/>
            <a:ext cx="123825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35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52C4E939B8C34BAAC9760F417E26EE" ma:contentTypeVersion="6" ma:contentTypeDescription="Create a new document." ma:contentTypeScope="" ma:versionID="17dcba1ba9630e20fffadce25d33dd0e">
  <xsd:schema xmlns:xsd="http://www.w3.org/2001/XMLSchema" xmlns:xs="http://www.w3.org/2001/XMLSchema" xmlns:p="http://schemas.microsoft.com/office/2006/metadata/properties" xmlns:ns2="6eb8cfda-f91f-4347-a4fd-009b89803eee" xmlns:ns3="d8d92463-f35c-41ef-9d5d-381796ad734f" targetNamespace="http://schemas.microsoft.com/office/2006/metadata/properties" ma:root="true" ma:fieldsID="9605b1f6d74ec39f4910ca9302c7b584" ns2:_="" ns3:_="">
    <xsd:import namespace="6eb8cfda-f91f-4347-a4fd-009b89803eee"/>
    <xsd:import namespace="d8d92463-f35c-41ef-9d5d-381796ad734f"/>
    <xsd:element name="properties">
      <xsd:complexType>
        <xsd:sequence>
          <xsd:element name="documentManagement">
            <xsd:complexType>
              <xsd:all>
                <xsd:element ref="ns2:a3ff018983be41f58a62e7546b171555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b8cfda-f91f-4347-a4fd-009b89803eee" elementFormDefault="qualified">
    <xsd:import namespace="http://schemas.microsoft.com/office/2006/documentManagement/types"/>
    <xsd:import namespace="http://schemas.microsoft.com/office/infopath/2007/PartnerControls"/>
    <xsd:element name="a3ff018983be41f58a62e7546b171555" ma:index="9" nillable="true" ma:taxonomy="true" ma:internalName="a3ff018983be41f58a62e7546b171555" ma:taxonomyFieldName="Staff_x0020_Category" ma:displayName="Staff Category" ma:fieldId="{a3ff0189-83be-41f5-8a62-e7546b171555}" ma:sspId="ce97e7a5-0a0e-43e2-995f-1db73e22a564" ma:termSetId="7965b227-9ac8-41d8-b06c-17a5aae5da5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c4b1f9f0-88c8-4ed7-aba9-04bea1853f92}" ma:internalName="TaxCatchAll" ma:showField="CatchAllData" ma:web="6eb8cfda-f91f-4347-a4fd-009b89803ee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d92463-f35c-41ef-9d5d-381796ad73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3ff018983be41f58a62e7546b171555 xmlns="6eb8cfda-f91f-4347-a4fd-009b89803eee">
      <Terms xmlns="http://schemas.microsoft.com/office/infopath/2007/PartnerControls"/>
    </a3ff018983be41f58a62e7546b171555>
    <TaxCatchAll xmlns="6eb8cfda-f91f-4347-a4fd-009b89803ee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17210B-398B-4974-8910-CD5A515321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b8cfda-f91f-4347-a4fd-009b89803eee"/>
    <ds:schemaRef ds:uri="d8d92463-f35c-41ef-9d5d-381796ad73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40C9AB-22E5-4B15-9968-9BFD9A52E7CB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6eb8cfda-f91f-4347-a4fd-009b89803eee"/>
  </ds:schemaRefs>
</ds:datastoreItem>
</file>

<file path=customXml/itemProps3.xml><?xml version="1.0" encoding="utf-8"?>
<ds:datastoreItem xmlns:ds="http://schemas.openxmlformats.org/officeDocument/2006/customXml" ds:itemID="{84E904B8-1FB4-44AD-B9D5-D31AAFA711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463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Welcome to...</vt:lpstr>
      <vt:lpstr>Welcome to our open day!</vt:lpstr>
      <vt:lpstr>Who We Are</vt:lpstr>
      <vt:lpstr>Community</vt:lpstr>
      <vt:lpstr>Curriculum</vt:lpstr>
      <vt:lpstr>The March Family</vt:lpstr>
      <vt:lpstr>Proud to be... </vt:lpstr>
      <vt:lpstr>Early Years</vt:lpstr>
      <vt:lpstr>We are proud of...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299</cp:revision>
  <dcterms:created xsi:type="dcterms:W3CDTF">2025-11-13T10:37:04Z</dcterms:created>
  <dcterms:modified xsi:type="dcterms:W3CDTF">2025-11-17T13:47:55Z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0x0101000D52C4E939B8C34BAAC9760F417E26EE</vt:lpwstr>
  </property>
  <property fmtid="{D5CDD505-2E9C-101B-9397-08002B2CF9AE}" pid="3" name="Staff_x0020_Category">
    <vt:lpwstr/>
  </property>
  <property fmtid="{D5CDD505-2E9C-101B-9397-08002B2CF9AE}" pid="4" name="Staff Category">
    <vt:lpwstr/>
  </property>
</Properties>
</file>