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0" r:id="rId6"/>
    <p:sldId id="257" r:id="rId7"/>
    <p:sldId id="271" r:id="rId8"/>
    <p:sldId id="272" r:id="rId9"/>
    <p:sldId id="258" r:id="rId10"/>
    <p:sldId id="273" r:id="rId11"/>
    <p:sldId id="274" r:id="rId12"/>
    <p:sldId id="275"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A450-1BFA-49A7-B41C-613DB2F3FC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70D7F7-F4BF-4330-8DA0-EAE948D5CC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049816-C179-41C2-8DDA-EBBD05BA01FE}"/>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5" name="Footer Placeholder 4">
            <a:extLst>
              <a:ext uri="{FF2B5EF4-FFF2-40B4-BE49-F238E27FC236}">
                <a16:creationId xmlns:a16="http://schemas.microsoft.com/office/drawing/2014/main" id="{E3F1C51C-CF7C-45B4-B526-C1619472F8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DF3F81-7B52-424B-9B6F-1FAF8FB14311}"/>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82947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F141-28BD-4C89-8E2C-9BDB31B8D2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A5E706-DCC6-48B7-BE9A-7E692E31B2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A56F5-ED84-482D-A15E-6A9C64064AFF}"/>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5" name="Footer Placeholder 4">
            <a:extLst>
              <a:ext uri="{FF2B5EF4-FFF2-40B4-BE49-F238E27FC236}">
                <a16:creationId xmlns:a16="http://schemas.microsoft.com/office/drawing/2014/main" id="{D1B2FD00-0CAF-4CF6-9FC8-E946BBA1A3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4FD149-FB74-44DD-9189-6330A6C2A273}"/>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134212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40E827-5B56-4EF9-939A-90B63AB55E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E01D79-3870-4FA8-A2F7-5CF578F19F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53C09-93FA-47F2-9226-492BF486B597}"/>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5" name="Footer Placeholder 4">
            <a:extLst>
              <a:ext uri="{FF2B5EF4-FFF2-40B4-BE49-F238E27FC236}">
                <a16:creationId xmlns:a16="http://schemas.microsoft.com/office/drawing/2014/main" id="{AEA3A224-40A5-4A59-9548-8A542C404F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163501-13FA-40EF-9A88-1CDA3D0A3BE8}"/>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127563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B525-28FC-4304-9C5F-256CBC2AD0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B860D8-A85D-476D-9D3C-DBDE45C446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50334-85D2-4E50-BDFA-83DC23E5B2C4}"/>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5" name="Footer Placeholder 4">
            <a:extLst>
              <a:ext uri="{FF2B5EF4-FFF2-40B4-BE49-F238E27FC236}">
                <a16:creationId xmlns:a16="http://schemas.microsoft.com/office/drawing/2014/main" id="{B15C0F3E-F6B6-4CBF-AB13-ABE6C19E09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170ADE-E0A2-4C1E-9D91-2DE4C9E5DEBB}"/>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3972559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3CFA-72B8-4FD6-96D0-59E7F46CE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5B2933D-0C3D-483A-84DB-695E9960A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656AC4-E4A3-43F4-BF8D-F1B98D8D6DBE}"/>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5" name="Footer Placeholder 4">
            <a:extLst>
              <a:ext uri="{FF2B5EF4-FFF2-40B4-BE49-F238E27FC236}">
                <a16:creationId xmlns:a16="http://schemas.microsoft.com/office/drawing/2014/main" id="{03C2C560-9BA1-468B-87B3-D853AF8F7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AE3012-3C9B-499C-8C18-EB5A31DF8857}"/>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308815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94C0-0026-428B-BCF1-D7184862FC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3F3D19-91CE-4DFD-BEF8-BC8166A5FC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E56288-2278-479C-AC3A-08F38B3B2D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653B4C-39EB-4DFF-8319-505788AC2D2F}"/>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6" name="Footer Placeholder 5">
            <a:extLst>
              <a:ext uri="{FF2B5EF4-FFF2-40B4-BE49-F238E27FC236}">
                <a16:creationId xmlns:a16="http://schemas.microsoft.com/office/drawing/2014/main" id="{357163C1-8EB5-4792-915B-DBC831DE33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CFCC0F-C176-444F-8A9E-036506F69A7F}"/>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134709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CBC6-012F-4E9B-B70D-FE0B897E372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94D8F2-FE5B-4047-BF4D-7B12D2C9E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94BA7C-ED2D-4492-9F70-ACBD5B5E4C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8AC310-DF63-4415-BFB5-893F828C98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44701-E0E0-4A2C-B7C0-76B4B11838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F391D24-B004-4621-92FB-749295A91993}"/>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8" name="Footer Placeholder 7">
            <a:extLst>
              <a:ext uri="{FF2B5EF4-FFF2-40B4-BE49-F238E27FC236}">
                <a16:creationId xmlns:a16="http://schemas.microsoft.com/office/drawing/2014/main" id="{8A85FB9D-ADD6-4AAD-8B3B-0018575F50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7FD2E9-0DB0-46C8-8EE4-C96875AFFA14}"/>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173194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06CFF-9443-4EAF-BFC1-FE0A13A5B2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543F05-F5EB-4FB2-809D-AF933F940F48}"/>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4" name="Footer Placeholder 3">
            <a:extLst>
              <a:ext uri="{FF2B5EF4-FFF2-40B4-BE49-F238E27FC236}">
                <a16:creationId xmlns:a16="http://schemas.microsoft.com/office/drawing/2014/main" id="{E36CA241-E218-4A70-9A28-807575D44B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3C69E5-6C4E-404E-869C-1B58042703B7}"/>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178154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53FA3-FCB0-4955-B2E3-1106223FC15B}"/>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3" name="Footer Placeholder 2">
            <a:extLst>
              <a:ext uri="{FF2B5EF4-FFF2-40B4-BE49-F238E27FC236}">
                <a16:creationId xmlns:a16="http://schemas.microsoft.com/office/drawing/2014/main" id="{63C68A4E-B113-4E8F-ABF0-F788C04514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F76955-7086-438F-85B8-B9939D0BB05A}"/>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120012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914A4-B3C7-470A-9009-A37B5B2A9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5E77DF-31D9-4042-AFF8-1BEC286B1C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246839-CFEF-4A3A-8684-36788F897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B178D-C148-4345-A2D1-577AA162B6E2}"/>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6" name="Footer Placeholder 5">
            <a:extLst>
              <a:ext uri="{FF2B5EF4-FFF2-40B4-BE49-F238E27FC236}">
                <a16:creationId xmlns:a16="http://schemas.microsoft.com/office/drawing/2014/main" id="{BF69B1A0-BAE3-48B5-9A04-A785FA2A45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A1B937-0A6B-488A-9102-5C0D77A5456E}"/>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360179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A753-F92E-4E37-BF63-73706B003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6B8A88-0EF0-49C4-B3F8-9AD8EFD30A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D4AC69-E074-4327-8C25-E2AFACD6F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5CB02-635E-4CC8-9319-1B3190A198D3}"/>
              </a:ext>
            </a:extLst>
          </p:cNvPr>
          <p:cNvSpPr>
            <a:spLocks noGrp="1"/>
          </p:cNvSpPr>
          <p:nvPr>
            <p:ph type="dt" sz="half" idx="10"/>
          </p:nvPr>
        </p:nvSpPr>
        <p:spPr/>
        <p:txBody>
          <a:bodyPr/>
          <a:lstStyle/>
          <a:p>
            <a:fld id="{AF15E52B-B730-43B2-8110-A53B2657DE4B}" type="datetimeFigureOut">
              <a:rPr lang="en-GB" smtClean="0"/>
              <a:t>03/07/2020</a:t>
            </a:fld>
            <a:endParaRPr lang="en-GB"/>
          </a:p>
        </p:txBody>
      </p:sp>
      <p:sp>
        <p:nvSpPr>
          <p:cNvPr id="6" name="Footer Placeholder 5">
            <a:extLst>
              <a:ext uri="{FF2B5EF4-FFF2-40B4-BE49-F238E27FC236}">
                <a16:creationId xmlns:a16="http://schemas.microsoft.com/office/drawing/2014/main" id="{DE0716C8-705E-402D-AE5D-A57B6F4610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35852-A076-4740-847A-687BB80E2E0B}"/>
              </a:ext>
            </a:extLst>
          </p:cNvPr>
          <p:cNvSpPr>
            <a:spLocks noGrp="1"/>
          </p:cNvSpPr>
          <p:nvPr>
            <p:ph type="sldNum" sz="quarter" idx="12"/>
          </p:nvPr>
        </p:nvSpPr>
        <p:spPr/>
        <p:txBody>
          <a:bodyPr/>
          <a:lstStyle/>
          <a:p>
            <a:fld id="{47B20402-96D6-4FD4-BE80-5E97135C0FE4}" type="slidenum">
              <a:rPr lang="en-GB" smtClean="0"/>
              <a:t>‹#›</a:t>
            </a:fld>
            <a:endParaRPr lang="en-GB"/>
          </a:p>
        </p:txBody>
      </p:sp>
    </p:spTree>
    <p:extLst>
      <p:ext uri="{BB962C8B-B14F-4D97-AF65-F5344CB8AC3E}">
        <p14:creationId xmlns:p14="http://schemas.microsoft.com/office/powerpoint/2010/main" val="60317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48476-B05C-48FA-899F-2E57A8E00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17FBA5-CC48-4627-813F-85E90C46D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6B245C-FB72-453D-944E-31A92AAD7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5E52B-B730-43B2-8110-A53B2657DE4B}" type="datetimeFigureOut">
              <a:rPr lang="en-GB" smtClean="0"/>
              <a:t>03/07/2020</a:t>
            </a:fld>
            <a:endParaRPr lang="en-GB"/>
          </a:p>
        </p:txBody>
      </p:sp>
      <p:sp>
        <p:nvSpPr>
          <p:cNvPr id="5" name="Footer Placeholder 4">
            <a:extLst>
              <a:ext uri="{FF2B5EF4-FFF2-40B4-BE49-F238E27FC236}">
                <a16:creationId xmlns:a16="http://schemas.microsoft.com/office/drawing/2014/main" id="{BA5CDD42-55AF-489F-AD6F-FEB091ACA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D46CEF-FAC8-4AB8-934D-54E4B8CDEE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20402-96D6-4FD4-BE80-5E97135C0FE4}" type="slidenum">
              <a:rPr lang="en-GB" smtClean="0"/>
              <a:t>‹#›</a:t>
            </a:fld>
            <a:endParaRPr lang="en-GB"/>
          </a:p>
        </p:txBody>
      </p:sp>
    </p:spTree>
    <p:extLst>
      <p:ext uri="{BB962C8B-B14F-4D97-AF65-F5344CB8AC3E}">
        <p14:creationId xmlns:p14="http://schemas.microsoft.com/office/powerpoint/2010/main" val="3891193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8D9E4-B85C-4D05-BF93-55D1CE447993}"/>
              </a:ext>
            </a:extLst>
          </p:cNvPr>
          <p:cNvPicPr>
            <a:picLocks noChangeAspect="1"/>
          </p:cNvPicPr>
          <p:nvPr/>
        </p:nvPicPr>
        <p:blipFill>
          <a:blip r:embed="rId2"/>
          <a:stretch>
            <a:fillRect/>
          </a:stretch>
        </p:blipFill>
        <p:spPr>
          <a:xfrm>
            <a:off x="10048875" y="0"/>
            <a:ext cx="2143125" cy="6838950"/>
          </a:xfrm>
          <a:prstGeom prst="rect">
            <a:avLst/>
          </a:prstGeom>
        </p:spPr>
      </p:pic>
      <p:sp>
        <p:nvSpPr>
          <p:cNvPr id="5" name="TextBox 4">
            <a:extLst>
              <a:ext uri="{FF2B5EF4-FFF2-40B4-BE49-F238E27FC236}">
                <a16:creationId xmlns:a16="http://schemas.microsoft.com/office/drawing/2014/main" id="{D1F4ABB3-CE94-421A-AFFA-63A44585E196}"/>
              </a:ext>
            </a:extLst>
          </p:cNvPr>
          <p:cNvSpPr txBox="1"/>
          <p:nvPr/>
        </p:nvSpPr>
        <p:spPr>
          <a:xfrm>
            <a:off x="171450" y="0"/>
            <a:ext cx="9515475" cy="6555641"/>
          </a:xfrm>
          <a:prstGeom prst="rect">
            <a:avLst/>
          </a:prstGeom>
          <a:noFill/>
        </p:spPr>
        <p:txBody>
          <a:bodyPr wrap="square" rtlCol="0">
            <a:spAutoFit/>
          </a:bodyPr>
          <a:lstStyle/>
          <a:p>
            <a:r>
              <a:rPr lang="en-GB" sz="2000" b="1" dirty="0"/>
              <a:t>Flotsam Week 3 -Writing Lesson  2</a:t>
            </a:r>
          </a:p>
          <a:p>
            <a:r>
              <a:rPr lang="en-GB" sz="2000" b="1" dirty="0"/>
              <a:t>WALT- Writing to Entertain.</a:t>
            </a:r>
          </a:p>
          <a:p>
            <a:endParaRPr lang="en-GB" sz="2000" dirty="0"/>
          </a:p>
          <a:p>
            <a:r>
              <a:rPr lang="en-GB" sz="2000" b="1" dirty="0"/>
              <a:t>TASK</a:t>
            </a:r>
            <a:r>
              <a:rPr lang="en-GB" sz="2000" dirty="0"/>
              <a:t> – So now the time has come to piece together all the ideas, Wagolls, examples, language, descriptions and plans you have created –and write your own Story. </a:t>
            </a:r>
          </a:p>
          <a:p>
            <a:r>
              <a:rPr lang="en-GB" sz="2000" dirty="0"/>
              <a:t>You should use the following to help you:-</a:t>
            </a:r>
          </a:p>
          <a:p>
            <a:pPr marL="342900" indent="-342900">
              <a:buAutoNum type="arabicParenR"/>
            </a:pPr>
            <a:r>
              <a:rPr lang="en-GB" sz="2000" dirty="0"/>
              <a:t>Look at the images from Flotsam again to inspire you.</a:t>
            </a:r>
          </a:p>
          <a:p>
            <a:pPr marL="342900" indent="-342900">
              <a:buAutoNum type="arabicParenR"/>
            </a:pPr>
            <a:r>
              <a:rPr lang="en-GB" sz="2000" dirty="0"/>
              <a:t>Look at your setting ideas and descriptions – include the best parts of these in your opening.</a:t>
            </a:r>
          </a:p>
          <a:p>
            <a:pPr marL="342900" indent="-342900">
              <a:buAutoNum type="arabicParenR"/>
            </a:pPr>
            <a:r>
              <a:rPr lang="en-GB" sz="2000" dirty="0"/>
              <a:t>Look at your character descriptions – Use the best parts of these when you introduce and describe your character</a:t>
            </a:r>
          </a:p>
          <a:p>
            <a:pPr marL="342900" indent="-342900">
              <a:buAutoNum type="arabicParenR"/>
            </a:pPr>
            <a:r>
              <a:rPr lang="en-GB" sz="2000" dirty="0"/>
              <a:t>Speech by and about your character – use these examples throughout the story – where they fit best.</a:t>
            </a:r>
          </a:p>
          <a:p>
            <a:pPr marL="342900" indent="-342900">
              <a:buAutoNum type="arabicParenR"/>
            </a:pPr>
            <a:r>
              <a:rPr lang="en-GB" sz="2000" dirty="0"/>
              <a:t>Your plan – make sure you have this in front of you as you write – you need to follow it and tick off the bits you’ve included as you go.</a:t>
            </a:r>
          </a:p>
          <a:p>
            <a:pPr marL="342900" indent="-342900">
              <a:buAutoNum type="arabicParenR"/>
            </a:pPr>
            <a:r>
              <a:rPr lang="en-GB" sz="2000" dirty="0"/>
              <a:t>Language for impact – don’t forget that I want to see examples of impactful language and WOW words throughout the whole piece – not just at the beginning!</a:t>
            </a:r>
          </a:p>
          <a:p>
            <a:endParaRPr lang="en-GB" sz="2000" dirty="0"/>
          </a:p>
          <a:p>
            <a:r>
              <a:rPr lang="en-GB" sz="2000" dirty="0"/>
              <a:t>Good Luck </a:t>
            </a:r>
            <a:r>
              <a:rPr lang="en-GB" sz="2000"/>
              <a:t>– w</a:t>
            </a:r>
            <a:r>
              <a:rPr lang="en-GB" sz="2000" dirty="0"/>
              <a:t>e</a:t>
            </a:r>
            <a:r>
              <a:rPr lang="en-GB" sz="2000"/>
              <a:t> </a:t>
            </a:r>
            <a:r>
              <a:rPr lang="en-GB" sz="2000" dirty="0"/>
              <a:t>cannot wait to read them </a:t>
            </a:r>
            <a:r>
              <a:rPr lang="en-GB" sz="2000"/>
              <a:t>–  </a:t>
            </a:r>
            <a:r>
              <a:rPr lang="en-GB" sz="2000" dirty="0"/>
              <a:t>Remember to look back at the </a:t>
            </a:r>
            <a:r>
              <a:rPr lang="en-GB" sz="2000" dirty="0" err="1"/>
              <a:t>Wagolls</a:t>
            </a:r>
            <a:r>
              <a:rPr lang="en-GB" sz="2000" dirty="0"/>
              <a:t> from the other lessons to help you if you are stuck – I’ve attached some of them below to help you.</a:t>
            </a:r>
          </a:p>
        </p:txBody>
      </p:sp>
    </p:spTree>
    <p:extLst>
      <p:ext uri="{BB962C8B-B14F-4D97-AF65-F5344CB8AC3E}">
        <p14:creationId xmlns:p14="http://schemas.microsoft.com/office/powerpoint/2010/main" val="318194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6C9C5-8C2E-4A3D-8BE3-B594D27C6FB7}"/>
              </a:ext>
            </a:extLst>
          </p:cNvPr>
          <p:cNvPicPr>
            <a:picLocks noChangeAspect="1"/>
          </p:cNvPicPr>
          <p:nvPr/>
        </p:nvPicPr>
        <p:blipFill>
          <a:blip r:embed="rId2"/>
          <a:stretch>
            <a:fillRect/>
          </a:stretch>
        </p:blipFill>
        <p:spPr>
          <a:xfrm>
            <a:off x="4057386" y="2571750"/>
            <a:ext cx="3251463" cy="1828948"/>
          </a:xfrm>
          <a:prstGeom prst="rect">
            <a:avLst/>
          </a:prstGeom>
        </p:spPr>
      </p:pic>
      <p:sp>
        <p:nvSpPr>
          <p:cNvPr id="3" name="Rectangle 2">
            <a:extLst>
              <a:ext uri="{FF2B5EF4-FFF2-40B4-BE49-F238E27FC236}">
                <a16:creationId xmlns:a16="http://schemas.microsoft.com/office/drawing/2014/main" id="{C1341E76-DA4B-4EBA-A2D6-D61E50BED9E3}"/>
              </a:ext>
            </a:extLst>
          </p:cNvPr>
          <p:cNvSpPr/>
          <p:nvPr/>
        </p:nvSpPr>
        <p:spPr>
          <a:xfrm>
            <a:off x="1390650" y="2667000"/>
            <a:ext cx="2628900" cy="88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 See</a:t>
            </a:r>
          </a:p>
          <a:p>
            <a:pPr algn="ctr"/>
            <a:r>
              <a:rPr lang="en-GB" i="1" dirty="0">
                <a:solidFill>
                  <a:schemeClr val="tx1"/>
                </a:solidFill>
                <a:latin typeface="Aparajita" panose="020B0604020202020204" pitchFamily="34" charset="0"/>
                <a:cs typeface="Aparajita" panose="020B0604020202020204" pitchFamily="34" charset="0"/>
              </a:rPr>
              <a:t>Miniature houses </a:t>
            </a:r>
          </a:p>
          <a:p>
            <a:pPr algn="ctr"/>
            <a:endParaRPr lang="en-GB" dirty="0"/>
          </a:p>
        </p:txBody>
      </p:sp>
      <p:sp>
        <p:nvSpPr>
          <p:cNvPr id="4" name="Rectangle 3">
            <a:extLst>
              <a:ext uri="{FF2B5EF4-FFF2-40B4-BE49-F238E27FC236}">
                <a16:creationId xmlns:a16="http://schemas.microsoft.com/office/drawing/2014/main" id="{B38B32D7-0E48-4DAA-87F4-54E2F354899D}"/>
              </a:ext>
            </a:extLst>
          </p:cNvPr>
          <p:cNvSpPr/>
          <p:nvPr/>
        </p:nvSpPr>
        <p:spPr>
          <a:xfrm>
            <a:off x="1257874" y="4084733"/>
            <a:ext cx="2686050"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 See</a:t>
            </a:r>
          </a:p>
          <a:p>
            <a:pPr algn="ctr"/>
            <a:r>
              <a:rPr lang="en-GB" i="1" dirty="0">
                <a:solidFill>
                  <a:schemeClr val="tx1"/>
                </a:solidFill>
                <a:latin typeface="Aparajita" panose="020B0604020202020204" pitchFamily="34" charset="0"/>
                <a:cs typeface="Aparajita" panose="020B0604020202020204" pitchFamily="34" charset="0"/>
              </a:rPr>
              <a:t>Floating shell cities</a:t>
            </a:r>
          </a:p>
          <a:p>
            <a:pPr algn="ctr"/>
            <a:endParaRPr lang="en-GB" dirty="0"/>
          </a:p>
        </p:txBody>
      </p:sp>
      <p:sp>
        <p:nvSpPr>
          <p:cNvPr id="5" name="Rectangle 4">
            <a:extLst>
              <a:ext uri="{FF2B5EF4-FFF2-40B4-BE49-F238E27FC236}">
                <a16:creationId xmlns:a16="http://schemas.microsoft.com/office/drawing/2014/main" id="{11C8405F-4304-4DCD-8AFD-EFC4A607CE4F}"/>
              </a:ext>
            </a:extLst>
          </p:cNvPr>
          <p:cNvSpPr/>
          <p:nvPr/>
        </p:nvSpPr>
        <p:spPr>
          <a:xfrm>
            <a:off x="7477125" y="4067175"/>
            <a:ext cx="2371725" cy="866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Memories</a:t>
            </a:r>
          </a:p>
          <a:p>
            <a:pPr algn="ctr"/>
            <a:r>
              <a:rPr lang="en-GB" i="1" dirty="0">
                <a:solidFill>
                  <a:schemeClr val="tx1"/>
                </a:solidFill>
                <a:latin typeface="Aparajita" panose="020B0604020202020204" pitchFamily="34" charset="0"/>
                <a:cs typeface="Aparajita" panose="020B0604020202020204" pitchFamily="34" charset="0"/>
              </a:rPr>
              <a:t>Meandering like streets</a:t>
            </a:r>
            <a:endParaRPr lang="en-GB" dirty="0">
              <a:solidFill>
                <a:schemeClr val="tx1"/>
              </a:solidFill>
            </a:endParaRPr>
          </a:p>
        </p:txBody>
      </p:sp>
      <p:sp>
        <p:nvSpPr>
          <p:cNvPr id="6" name="Rectangle 5">
            <a:extLst>
              <a:ext uri="{FF2B5EF4-FFF2-40B4-BE49-F238E27FC236}">
                <a16:creationId xmlns:a16="http://schemas.microsoft.com/office/drawing/2014/main" id="{97CAECB4-0D9E-4B92-9DA7-C1EF171B945F}"/>
              </a:ext>
            </a:extLst>
          </p:cNvPr>
          <p:cNvSpPr/>
          <p:nvPr/>
        </p:nvSpPr>
        <p:spPr>
          <a:xfrm>
            <a:off x="4457700" y="4610100"/>
            <a:ext cx="2505075" cy="81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Smell</a:t>
            </a:r>
          </a:p>
          <a:p>
            <a:pPr algn="ctr"/>
            <a:r>
              <a:rPr lang="en-GB" i="1" dirty="0">
                <a:solidFill>
                  <a:schemeClr val="tx1"/>
                </a:solidFill>
                <a:latin typeface="Aparajita" panose="020B0604020202020204" pitchFamily="34" charset="0"/>
                <a:cs typeface="Aparajita" panose="020B0604020202020204" pitchFamily="34" charset="0"/>
              </a:rPr>
              <a:t>Briny salt tang</a:t>
            </a:r>
          </a:p>
          <a:p>
            <a:pPr algn="ctr"/>
            <a:endParaRPr lang="en-GB" dirty="0"/>
          </a:p>
        </p:txBody>
      </p:sp>
      <p:sp>
        <p:nvSpPr>
          <p:cNvPr id="7" name="Rectangle 6">
            <a:extLst>
              <a:ext uri="{FF2B5EF4-FFF2-40B4-BE49-F238E27FC236}">
                <a16:creationId xmlns:a16="http://schemas.microsoft.com/office/drawing/2014/main" id="{39AEFF6F-280E-47A5-AC7C-7D379F3F5B58}"/>
              </a:ext>
            </a:extLst>
          </p:cNvPr>
          <p:cNvSpPr/>
          <p:nvPr/>
        </p:nvSpPr>
        <p:spPr>
          <a:xfrm>
            <a:off x="3343275" y="1276350"/>
            <a:ext cx="2362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arenR"/>
            </a:pPr>
            <a:r>
              <a:rPr lang="en-GB" dirty="0"/>
              <a:t>See</a:t>
            </a:r>
          </a:p>
          <a:p>
            <a:pPr algn="ctr"/>
            <a:r>
              <a:rPr lang="en-GB" i="1" dirty="0">
                <a:solidFill>
                  <a:schemeClr val="tx1"/>
                </a:solidFill>
                <a:latin typeface="Aparajita" panose="020B0604020202020204" pitchFamily="34" charset="0"/>
                <a:cs typeface="Aparajita" panose="020B0604020202020204" pitchFamily="34" charset="0"/>
              </a:rPr>
              <a:t>Spiral shells twisting</a:t>
            </a:r>
          </a:p>
        </p:txBody>
      </p:sp>
      <p:sp>
        <p:nvSpPr>
          <p:cNvPr id="8" name="Rectangle 7">
            <a:extLst>
              <a:ext uri="{FF2B5EF4-FFF2-40B4-BE49-F238E27FC236}">
                <a16:creationId xmlns:a16="http://schemas.microsoft.com/office/drawing/2014/main" id="{D9D698BA-F5B7-4EB8-9810-5C98CA54479E}"/>
              </a:ext>
            </a:extLst>
          </p:cNvPr>
          <p:cNvSpPr/>
          <p:nvPr/>
        </p:nvSpPr>
        <p:spPr>
          <a:xfrm>
            <a:off x="6019801" y="1304925"/>
            <a:ext cx="2486024" cy="923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Hear</a:t>
            </a:r>
          </a:p>
          <a:p>
            <a:pPr algn="ctr"/>
            <a:r>
              <a:rPr lang="en-GB" sz="1600" i="1" dirty="0">
                <a:solidFill>
                  <a:schemeClr val="tx1"/>
                </a:solidFill>
                <a:latin typeface="Aparajita" panose="020B0604020202020204" pitchFamily="34" charset="0"/>
                <a:cs typeface="Aparajita" panose="020B0604020202020204" pitchFamily="34" charset="0"/>
              </a:rPr>
              <a:t>The gentle rush of waves and the tiny whisper of voices</a:t>
            </a:r>
          </a:p>
          <a:p>
            <a:pPr algn="ctr"/>
            <a:endParaRPr lang="en-GB" dirty="0"/>
          </a:p>
        </p:txBody>
      </p:sp>
      <p:sp>
        <p:nvSpPr>
          <p:cNvPr id="9" name="Rectangle 8">
            <a:extLst>
              <a:ext uri="{FF2B5EF4-FFF2-40B4-BE49-F238E27FC236}">
                <a16:creationId xmlns:a16="http://schemas.microsoft.com/office/drawing/2014/main" id="{053CB568-62C4-4794-8B4A-34BE6FA05FAC}"/>
              </a:ext>
            </a:extLst>
          </p:cNvPr>
          <p:cNvSpPr/>
          <p:nvPr/>
        </p:nvSpPr>
        <p:spPr>
          <a:xfrm>
            <a:off x="7439025" y="2733675"/>
            <a:ext cx="24288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Touch</a:t>
            </a:r>
          </a:p>
          <a:p>
            <a:pPr algn="ctr"/>
            <a:r>
              <a:rPr lang="en-GB" i="1" dirty="0">
                <a:solidFill>
                  <a:schemeClr val="tx1"/>
                </a:solidFill>
                <a:latin typeface="Aparajita" panose="020B0604020202020204" pitchFamily="34" charset="0"/>
                <a:cs typeface="Aparajita" panose="020B0604020202020204" pitchFamily="34" charset="0"/>
              </a:rPr>
              <a:t>Ridges and smooth undersides</a:t>
            </a:r>
          </a:p>
          <a:p>
            <a:pPr algn="ctr"/>
            <a:endParaRPr lang="en-GB" dirty="0"/>
          </a:p>
        </p:txBody>
      </p:sp>
      <p:sp>
        <p:nvSpPr>
          <p:cNvPr id="11" name="Oval 10">
            <a:extLst>
              <a:ext uri="{FF2B5EF4-FFF2-40B4-BE49-F238E27FC236}">
                <a16:creationId xmlns:a16="http://schemas.microsoft.com/office/drawing/2014/main" id="{9636620B-255F-42F1-9B3C-E64428364F09}"/>
              </a:ext>
            </a:extLst>
          </p:cNvPr>
          <p:cNvSpPr/>
          <p:nvPr/>
        </p:nvSpPr>
        <p:spPr>
          <a:xfrm>
            <a:off x="2838450" y="76200"/>
            <a:ext cx="2200275" cy="108585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2"/>
                </a:solidFill>
                <a:latin typeface="Aparajita" panose="020B0604020202020204" pitchFamily="34" charset="0"/>
                <a:cs typeface="Aparajita" panose="020B0604020202020204" pitchFamily="34" charset="0"/>
              </a:rPr>
              <a:t>Patterned, iridescent, fragile </a:t>
            </a:r>
          </a:p>
          <a:p>
            <a:pPr algn="ctr"/>
            <a:endParaRPr lang="en-GB" i="1" dirty="0">
              <a:solidFill>
                <a:schemeClr val="tx2"/>
              </a:solidFill>
              <a:latin typeface="Aparajita" panose="020B0604020202020204" pitchFamily="34" charset="0"/>
              <a:cs typeface="Aparajita" panose="020B0604020202020204" pitchFamily="34" charset="0"/>
            </a:endParaRPr>
          </a:p>
        </p:txBody>
      </p:sp>
      <p:sp>
        <p:nvSpPr>
          <p:cNvPr id="13" name="Oval 12">
            <a:extLst>
              <a:ext uri="{FF2B5EF4-FFF2-40B4-BE49-F238E27FC236}">
                <a16:creationId xmlns:a16="http://schemas.microsoft.com/office/drawing/2014/main" id="{0A190EC5-ED46-4F79-AC2D-56B40CCF7D69}"/>
              </a:ext>
            </a:extLst>
          </p:cNvPr>
          <p:cNvSpPr/>
          <p:nvPr/>
        </p:nvSpPr>
        <p:spPr>
          <a:xfrm>
            <a:off x="9667875" y="1495425"/>
            <a:ext cx="2200275" cy="108585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latin typeface="Aparajita" panose="020B0604020202020204" pitchFamily="34" charset="0"/>
                <a:cs typeface="Aparajita" panose="020B0604020202020204" pitchFamily="34" charset="0"/>
              </a:rPr>
              <a:t>Worn away by years of waves and sand</a:t>
            </a:r>
          </a:p>
        </p:txBody>
      </p:sp>
      <p:sp>
        <p:nvSpPr>
          <p:cNvPr id="14" name="Oval 13">
            <a:extLst>
              <a:ext uri="{FF2B5EF4-FFF2-40B4-BE49-F238E27FC236}">
                <a16:creationId xmlns:a16="http://schemas.microsoft.com/office/drawing/2014/main" id="{9C7FC8FC-2ECD-490B-A849-8A960D25E31D}"/>
              </a:ext>
            </a:extLst>
          </p:cNvPr>
          <p:cNvSpPr/>
          <p:nvPr/>
        </p:nvSpPr>
        <p:spPr>
          <a:xfrm>
            <a:off x="4581525" y="5772150"/>
            <a:ext cx="2200275" cy="108585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latin typeface="Aparajita" panose="020B0604020202020204" pitchFamily="34" charset="0"/>
                <a:cs typeface="Aparajita" panose="020B0604020202020204" pitchFamily="34" charset="0"/>
              </a:rPr>
              <a:t>Like weekend chips by the seaside</a:t>
            </a:r>
          </a:p>
        </p:txBody>
      </p:sp>
      <p:sp>
        <p:nvSpPr>
          <p:cNvPr id="15" name="Oval 14">
            <a:extLst>
              <a:ext uri="{FF2B5EF4-FFF2-40B4-BE49-F238E27FC236}">
                <a16:creationId xmlns:a16="http://schemas.microsoft.com/office/drawing/2014/main" id="{C87244D8-C166-4A8D-B77B-DFACA6FED3EF}"/>
              </a:ext>
            </a:extLst>
          </p:cNvPr>
          <p:cNvSpPr/>
          <p:nvPr/>
        </p:nvSpPr>
        <p:spPr>
          <a:xfrm>
            <a:off x="501267" y="5258718"/>
            <a:ext cx="2200275" cy="108585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latin typeface="Aparajita" panose="020B0604020202020204" pitchFamily="34" charset="0"/>
                <a:cs typeface="Aparajita" panose="020B0604020202020204" pitchFamily="34" charset="0"/>
              </a:rPr>
              <a:t>Gently drifting with the tides </a:t>
            </a:r>
          </a:p>
        </p:txBody>
      </p:sp>
      <p:sp>
        <p:nvSpPr>
          <p:cNvPr id="16" name="Oval 15">
            <a:extLst>
              <a:ext uri="{FF2B5EF4-FFF2-40B4-BE49-F238E27FC236}">
                <a16:creationId xmlns:a16="http://schemas.microsoft.com/office/drawing/2014/main" id="{BC09B3F7-D6B6-4542-B902-F95FAD3C18FE}"/>
              </a:ext>
            </a:extLst>
          </p:cNvPr>
          <p:cNvSpPr/>
          <p:nvPr/>
        </p:nvSpPr>
        <p:spPr>
          <a:xfrm>
            <a:off x="9782176" y="5086349"/>
            <a:ext cx="2143124" cy="1181101"/>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solidFill>
                <a:latin typeface="Aparajita" panose="020B0604020202020204" pitchFamily="34" charset="0"/>
                <a:cs typeface="Aparajita" panose="020B0604020202020204" pitchFamily="34" charset="0"/>
              </a:rPr>
              <a:t>Reminding</a:t>
            </a:r>
            <a:r>
              <a:rPr lang="en-GB" dirty="0"/>
              <a:t> </a:t>
            </a:r>
            <a:r>
              <a:rPr lang="en-GB" sz="1600" i="1" dirty="0">
                <a:solidFill>
                  <a:schemeClr val="tx1"/>
                </a:solidFill>
                <a:latin typeface="Aparajita" panose="020B0604020202020204" pitchFamily="34" charset="0"/>
                <a:cs typeface="Aparajita" panose="020B0604020202020204" pitchFamily="34" charset="0"/>
              </a:rPr>
              <a:t>me of holidays strolling on ancient cobbled streets</a:t>
            </a:r>
            <a:endParaRPr lang="en-GB" i="1" dirty="0">
              <a:solidFill>
                <a:schemeClr val="tx1"/>
              </a:solidFill>
              <a:latin typeface="Aparajita" panose="020B0604020202020204" pitchFamily="34" charset="0"/>
              <a:cs typeface="Aparajita" panose="020B0604020202020204" pitchFamily="34" charset="0"/>
            </a:endParaRPr>
          </a:p>
        </p:txBody>
      </p:sp>
      <p:sp>
        <p:nvSpPr>
          <p:cNvPr id="18" name="Oval 17">
            <a:extLst>
              <a:ext uri="{FF2B5EF4-FFF2-40B4-BE49-F238E27FC236}">
                <a16:creationId xmlns:a16="http://schemas.microsoft.com/office/drawing/2014/main" id="{EDC0307D-DB41-4EEE-A34E-49486503828B}"/>
              </a:ext>
            </a:extLst>
          </p:cNvPr>
          <p:cNvSpPr/>
          <p:nvPr/>
        </p:nvSpPr>
        <p:spPr>
          <a:xfrm>
            <a:off x="7086600" y="0"/>
            <a:ext cx="2200275" cy="108585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latin typeface="Aparajita" panose="020B0604020202020204" pitchFamily="34" charset="0"/>
                <a:cs typeface="Aparajita" panose="020B0604020202020204" pitchFamily="34" charset="0"/>
              </a:rPr>
              <a:t>Chattering, calling hello across the waves</a:t>
            </a:r>
          </a:p>
        </p:txBody>
      </p:sp>
      <p:sp>
        <p:nvSpPr>
          <p:cNvPr id="19" name="Oval 18">
            <a:extLst>
              <a:ext uri="{FF2B5EF4-FFF2-40B4-BE49-F238E27FC236}">
                <a16:creationId xmlns:a16="http://schemas.microsoft.com/office/drawing/2014/main" id="{493D8BA3-D724-4FE6-8F36-564EE0FED30E}"/>
              </a:ext>
            </a:extLst>
          </p:cNvPr>
          <p:cNvSpPr/>
          <p:nvPr/>
        </p:nvSpPr>
        <p:spPr>
          <a:xfrm>
            <a:off x="0" y="1790700"/>
            <a:ext cx="2200275" cy="108585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latin typeface="Aparajita" panose="020B0604020202020204" pitchFamily="34" charset="0"/>
                <a:cs typeface="Aparajita" panose="020B0604020202020204" pitchFamily="34" charset="0"/>
              </a:rPr>
              <a:t> Hidden communities</a:t>
            </a:r>
          </a:p>
        </p:txBody>
      </p:sp>
      <p:sp>
        <p:nvSpPr>
          <p:cNvPr id="20" name="Arrow: Right 19">
            <a:extLst>
              <a:ext uri="{FF2B5EF4-FFF2-40B4-BE49-F238E27FC236}">
                <a16:creationId xmlns:a16="http://schemas.microsoft.com/office/drawing/2014/main" id="{387D074B-CFFD-4310-9024-C707570AFD6D}"/>
              </a:ext>
            </a:extLst>
          </p:cNvPr>
          <p:cNvSpPr/>
          <p:nvPr/>
        </p:nvSpPr>
        <p:spPr>
          <a:xfrm rot="19498794">
            <a:off x="6230094" y="2251862"/>
            <a:ext cx="620247" cy="2877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4F804554-1019-44D7-BBA1-913B54276346}"/>
              </a:ext>
            </a:extLst>
          </p:cNvPr>
          <p:cNvSpPr/>
          <p:nvPr/>
        </p:nvSpPr>
        <p:spPr>
          <a:xfrm rot="11072584">
            <a:off x="3848845" y="3090062"/>
            <a:ext cx="620247" cy="287714"/>
          </a:xfrm>
          <a:prstGeom prst="rightArrow">
            <a:avLst>
              <a:gd name="adj1" fmla="val 50000"/>
              <a:gd name="adj2" fmla="val 5487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99D74351-D207-4B9D-A052-D71C8CE1B016}"/>
              </a:ext>
            </a:extLst>
          </p:cNvPr>
          <p:cNvSpPr/>
          <p:nvPr/>
        </p:nvSpPr>
        <p:spPr>
          <a:xfrm rot="8592532">
            <a:off x="3877420" y="4223538"/>
            <a:ext cx="620247" cy="2877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98931802-AD13-4999-9449-4CF43520703C}"/>
              </a:ext>
            </a:extLst>
          </p:cNvPr>
          <p:cNvSpPr/>
          <p:nvPr/>
        </p:nvSpPr>
        <p:spPr>
          <a:xfrm rot="12641689">
            <a:off x="4725145" y="2261386"/>
            <a:ext cx="620247" cy="2877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94D5C3EB-AFF2-498A-91F8-BA83CCEEE8D4}"/>
              </a:ext>
            </a:extLst>
          </p:cNvPr>
          <p:cNvSpPr/>
          <p:nvPr/>
        </p:nvSpPr>
        <p:spPr>
          <a:xfrm rot="21380435">
            <a:off x="7052228" y="3290432"/>
            <a:ext cx="620247" cy="2877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26ADEA6F-2B62-4828-9155-729EA6B6C2A6}"/>
              </a:ext>
            </a:extLst>
          </p:cNvPr>
          <p:cNvSpPr/>
          <p:nvPr/>
        </p:nvSpPr>
        <p:spPr>
          <a:xfrm rot="1755878">
            <a:off x="7011144" y="4223536"/>
            <a:ext cx="620247" cy="2877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BEAE0AC3-0D56-4527-BAC0-2BE3D1DF0F1B}"/>
              </a:ext>
            </a:extLst>
          </p:cNvPr>
          <p:cNvSpPr/>
          <p:nvPr/>
        </p:nvSpPr>
        <p:spPr>
          <a:xfrm rot="5400000">
            <a:off x="5501622" y="4304693"/>
            <a:ext cx="476991" cy="2877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CBD9C3F4-A608-4EEA-9E93-46122C82610B}"/>
              </a:ext>
            </a:extLst>
          </p:cNvPr>
          <p:cNvSpPr/>
          <p:nvPr/>
        </p:nvSpPr>
        <p:spPr>
          <a:xfrm rot="19498794">
            <a:off x="7601694" y="1042187"/>
            <a:ext cx="620247" cy="287714"/>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9D7D4A2A-0473-4404-9442-08EE91AD1BAA}"/>
              </a:ext>
            </a:extLst>
          </p:cNvPr>
          <p:cNvPicPr>
            <a:picLocks noChangeAspect="1"/>
          </p:cNvPicPr>
          <p:nvPr/>
        </p:nvPicPr>
        <p:blipFill>
          <a:blip r:embed="rId3"/>
          <a:stretch>
            <a:fillRect/>
          </a:stretch>
        </p:blipFill>
        <p:spPr>
          <a:xfrm>
            <a:off x="9724238" y="2356083"/>
            <a:ext cx="573074" cy="469433"/>
          </a:xfrm>
          <a:prstGeom prst="rect">
            <a:avLst/>
          </a:prstGeom>
        </p:spPr>
      </p:pic>
      <p:pic>
        <p:nvPicPr>
          <p:cNvPr id="29" name="Picture 28">
            <a:extLst>
              <a:ext uri="{FF2B5EF4-FFF2-40B4-BE49-F238E27FC236}">
                <a16:creationId xmlns:a16="http://schemas.microsoft.com/office/drawing/2014/main" id="{85D15619-183E-480C-A861-E591CE7987E0}"/>
              </a:ext>
            </a:extLst>
          </p:cNvPr>
          <p:cNvPicPr>
            <a:picLocks noChangeAspect="1"/>
          </p:cNvPicPr>
          <p:nvPr/>
        </p:nvPicPr>
        <p:blipFill>
          <a:blip r:embed="rId3"/>
          <a:stretch>
            <a:fillRect/>
          </a:stretch>
        </p:blipFill>
        <p:spPr>
          <a:xfrm rot="4259030">
            <a:off x="9762338" y="4756383"/>
            <a:ext cx="573074" cy="469433"/>
          </a:xfrm>
          <a:prstGeom prst="rect">
            <a:avLst/>
          </a:prstGeom>
        </p:spPr>
      </p:pic>
      <p:sp>
        <p:nvSpPr>
          <p:cNvPr id="30" name="Arrow: Right 29">
            <a:extLst>
              <a:ext uri="{FF2B5EF4-FFF2-40B4-BE49-F238E27FC236}">
                <a16:creationId xmlns:a16="http://schemas.microsoft.com/office/drawing/2014/main" id="{F142418D-E4FA-49BA-A900-5F8A25DA57C1}"/>
              </a:ext>
            </a:extLst>
          </p:cNvPr>
          <p:cNvSpPr/>
          <p:nvPr/>
        </p:nvSpPr>
        <p:spPr>
          <a:xfrm rot="5400000">
            <a:off x="5531559" y="5500155"/>
            <a:ext cx="447864" cy="287714"/>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B78A46D0-66EB-4940-AA22-1FE48808BAC3}"/>
              </a:ext>
            </a:extLst>
          </p:cNvPr>
          <p:cNvSpPr/>
          <p:nvPr/>
        </p:nvSpPr>
        <p:spPr>
          <a:xfrm rot="7582015">
            <a:off x="1925685" y="4993982"/>
            <a:ext cx="475619" cy="287714"/>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D3DA3247-3E49-4AC4-B8EA-77D7FA39A792}"/>
              </a:ext>
            </a:extLst>
          </p:cNvPr>
          <p:cNvSpPr/>
          <p:nvPr/>
        </p:nvSpPr>
        <p:spPr>
          <a:xfrm rot="13913058">
            <a:off x="4058394" y="889786"/>
            <a:ext cx="620247" cy="287714"/>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DC240CD2-AF6D-4968-A382-C23327B84979}"/>
              </a:ext>
            </a:extLst>
          </p:cNvPr>
          <p:cNvSpPr/>
          <p:nvPr/>
        </p:nvSpPr>
        <p:spPr>
          <a:xfrm rot="12061214">
            <a:off x="1529249" y="2473055"/>
            <a:ext cx="714396" cy="243280"/>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D3A11BA-88E7-476A-985C-F53F3D837B2A}"/>
              </a:ext>
            </a:extLst>
          </p:cNvPr>
          <p:cNvSpPr/>
          <p:nvPr/>
        </p:nvSpPr>
        <p:spPr>
          <a:xfrm>
            <a:off x="104775" y="200710"/>
            <a:ext cx="2562225" cy="1200329"/>
          </a:xfrm>
          <a:prstGeom prst="rect">
            <a:avLst/>
          </a:prstGeom>
        </p:spPr>
        <p:txBody>
          <a:bodyPr wrap="square">
            <a:spAutoFit/>
          </a:bodyPr>
          <a:lstStyle/>
          <a:p>
            <a:r>
              <a:rPr lang="en-GB" dirty="0">
                <a:solidFill>
                  <a:schemeClr val="accent1"/>
                </a:solidFill>
              </a:rPr>
              <a:t>2) Look at your setting ideas and descriptions – include the best parts of these in your opening.</a:t>
            </a:r>
          </a:p>
        </p:txBody>
      </p:sp>
    </p:spTree>
    <p:extLst>
      <p:ext uri="{BB962C8B-B14F-4D97-AF65-F5344CB8AC3E}">
        <p14:creationId xmlns:p14="http://schemas.microsoft.com/office/powerpoint/2010/main" val="278334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5DF0E-D925-4231-9A15-15C9D4A482AD}"/>
              </a:ext>
            </a:extLst>
          </p:cNvPr>
          <p:cNvPicPr>
            <a:picLocks noChangeAspect="1"/>
          </p:cNvPicPr>
          <p:nvPr/>
        </p:nvPicPr>
        <p:blipFill>
          <a:blip r:embed="rId2"/>
          <a:stretch>
            <a:fillRect/>
          </a:stretch>
        </p:blipFill>
        <p:spPr>
          <a:xfrm>
            <a:off x="285655" y="4000499"/>
            <a:ext cx="3810656" cy="2124076"/>
          </a:xfrm>
          <a:prstGeom prst="rect">
            <a:avLst/>
          </a:prstGeom>
        </p:spPr>
      </p:pic>
      <p:pic>
        <p:nvPicPr>
          <p:cNvPr id="4" name="Picture 3">
            <a:extLst>
              <a:ext uri="{FF2B5EF4-FFF2-40B4-BE49-F238E27FC236}">
                <a16:creationId xmlns:a16="http://schemas.microsoft.com/office/drawing/2014/main" id="{6E62F92A-5CC3-4FD0-BE4F-3C4BCFABEB76}"/>
              </a:ext>
            </a:extLst>
          </p:cNvPr>
          <p:cNvPicPr>
            <a:picLocks noChangeAspect="1"/>
          </p:cNvPicPr>
          <p:nvPr/>
        </p:nvPicPr>
        <p:blipFill>
          <a:blip r:embed="rId3"/>
          <a:stretch>
            <a:fillRect/>
          </a:stretch>
        </p:blipFill>
        <p:spPr>
          <a:xfrm>
            <a:off x="259434" y="1257718"/>
            <a:ext cx="3988716" cy="2626464"/>
          </a:xfrm>
          <a:prstGeom prst="rect">
            <a:avLst/>
          </a:prstGeom>
        </p:spPr>
      </p:pic>
      <p:pic>
        <p:nvPicPr>
          <p:cNvPr id="5" name="Picture 4">
            <a:extLst>
              <a:ext uri="{FF2B5EF4-FFF2-40B4-BE49-F238E27FC236}">
                <a16:creationId xmlns:a16="http://schemas.microsoft.com/office/drawing/2014/main" id="{ABED12C7-38E2-4D2D-AD6E-35D609DC86BE}"/>
              </a:ext>
            </a:extLst>
          </p:cNvPr>
          <p:cNvPicPr>
            <a:picLocks noChangeAspect="1"/>
          </p:cNvPicPr>
          <p:nvPr/>
        </p:nvPicPr>
        <p:blipFill>
          <a:blip r:embed="rId4"/>
          <a:stretch>
            <a:fillRect/>
          </a:stretch>
        </p:blipFill>
        <p:spPr>
          <a:xfrm>
            <a:off x="4303671" y="3933825"/>
            <a:ext cx="3964030" cy="2185991"/>
          </a:xfrm>
          <a:prstGeom prst="rect">
            <a:avLst/>
          </a:prstGeom>
        </p:spPr>
      </p:pic>
      <p:pic>
        <p:nvPicPr>
          <p:cNvPr id="6" name="Picture 5">
            <a:extLst>
              <a:ext uri="{FF2B5EF4-FFF2-40B4-BE49-F238E27FC236}">
                <a16:creationId xmlns:a16="http://schemas.microsoft.com/office/drawing/2014/main" id="{B281AAED-F72B-40B0-95CE-6835E92C83FA}"/>
              </a:ext>
            </a:extLst>
          </p:cNvPr>
          <p:cNvPicPr>
            <a:picLocks noChangeAspect="1"/>
          </p:cNvPicPr>
          <p:nvPr/>
        </p:nvPicPr>
        <p:blipFill>
          <a:blip r:embed="rId5"/>
          <a:stretch>
            <a:fillRect/>
          </a:stretch>
        </p:blipFill>
        <p:spPr>
          <a:xfrm>
            <a:off x="4371861" y="1269087"/>
            <a:ext cx="3895839" cy="2550438"/>
          </a:xfrm>
          <a:prstGeom prst="rect">
            <a:avLst/>
          </a:prstGeom>
        </p:spPr>
      </p:pic>
      <p:pic>
        <p:nvPicPr>
          <p:cNvPr id="7" name="Picture 6">
            <a:extLst>
              <a:ext uri="{FF2B5EF4-FFF2-40B4-BE49-F238E27FC236}">
                <a16:creationId xmlns:a16="http://schemas.microsoft.com/office/drawing/2014/main" id="{3F2E74B3-25A6-42B8-9230-1AC4FD8E8969}"/>
              </a:ext>
            </a:extLst>
          </p:cNvPr>
          <p:cNvPicPr>
            <a:picLocks noChangeAspect="1"/>
          </p:cNvPicPr>
          <p:nvPr/>
        </p:nvPicPr>
        <p:blipFill>
          <a:blip r:embed="rId6"/>
          <a:stretch>
            <a:fillRect/>
          </a:stretch>
        </p:blipFill>
        <p:spPr>
          <a:xfrm>
            <a:off x="8353425" y="1271388"/>
            <a:ext cx="3762986" cy="2519562"/>
          </a:xfrm>
          <a:prstGeom prst="rect">
            <a:avLst/>
          </a:prstGeom>
        </p:spPr>
      </p:pic>
      <p:pic>
        <p:nvPicPr>
          <p:cNvPr id="8" name="Picture 7">
            <a:extLst>
              <a:ext uri="{FF2B5EF4-FFF2-40B4-BE49-F238E27FC236}">
                <a16:creationId xmlns:a16="http://schemas.microsoft.com/office/drawing/2014/main" id="{AEDED6B9-C688-4B74-B335-CDFE80B4E645}"/>
              </a:ext>
            </a:extLst>
          </p:cNvPr>
          <p:cNvPicPr>
            <a:picLocks noChangeAspect="1"/>
          </p:cNvPicPr>
          <p:nvPr/>
        </p:nvPicPr>
        <p:blipFill>
          <a:blip r:embed="rId7"/>
          <a:stretch>
            <a:fillRect/>
          </a:stretch>
        </p:blipFill>
        <p:spPr>
          <a:xfrm>
            <a:off x="8410955" y="3858725"/>
            <a:ext cx="3676269" cy="2284900"/>
          </a:xfrm>
          <a:prstGeom prst="rect">
            <a:avLst/>
          </a:prstGeom>
        </p:spPr>
      </p:pic>
      <p:sp>
        <p:nvSpPr>
          <p:cNvPr id="9" name="Rectangle 8">
            <a:extLst>
              <a:ext uri="{FF2B5EF4-FFF2-40B4-BE49-F238E27FC236}">
                <a16:creationId xmlns:a16="http://schemas.microsoft.com/office/drawing/2014/main" id="{AC22DE81-1A9E-4A30-8FD2-AC76AD0E9A84}"/>
              </a:ext>
            </a:extLst>
          </p:cNvPr>
          <p:cNvSpPr/>
          <p:nvPr/>
        </p:nvSpPr>
        <p:spPr>
          <a:xfrm>
            <a:off x="240135" y="443984"/>
            <a:ext cx="5539530" cy="369332"/>
          </a:xfrm>
          <a:prstGeom prst="rect">
            <a:avLst/>
          </a:prstGeom>
        </p:spPr>
        <p:txBody>
          <a:bodyPr wrap="none">
            <a:spAutoFit/>
          </a:bodyPr>
          <a:lstStyle/>
          <a:p>
            <a:pPr marL="342900" indent="-342900">
              <a:buAutoNum type="arabicParenR"/>
            </a:pPr>
            <a:r>
              <a:rPr lang="en-GB" dirty="0">
                <a:solidFill>
                  <a:schemeClr val="accent1"/>
                </a:solidFill>
              </a:rPr>
              <a:t>Look at the images from Flotsam again to inspire you.</a:t>
            </a:r>
          </a:p>
        </p:txBody>
      </p:sp>
    </p:spTree>
    <p:extLst>
      <p:ext uri="{BB962C8B-B14F-4D97-AF65-F5344CB8AC3E}">
        <p14:creationId xmlns:p14="http://schemas.microsoft.com/office/powerpoint/2010/main" val="269395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FE1E5-701D-4E20-BEDC-C87AA67B3D14}"/>
              </a:ext>
            </a:extLst>
          </p:cNvPr>
          <p:cNvSpPr txBox="1"/>
          <p:nvPr/>
        </p:nvSpPr>
        <p:spPr>
          <a:xfrm>
            <a:off x="4105275" y="209550"/>
            <a:ext cx="8210549" cy="6463308"/>
          </a:xfrm>
          <a:prstGeom prst="rect">
            <a:avLst/>
          </a:prstGeom>
          <a:noFill/>
        </p:spPr>
        <p:txBody>
          <a:bodyPr wrap="square" rtlCol="0">
            <a:spAutoFit/>
          </a:bodyPr>
          <a:lstStyle/>
          <a:p>
            <a:r>
              <a:rPr lang="en-GB" dirty="0"/>
              <a:t>“He’s always drifting off somewhere!” Shelley moaned as she watched her brother float out of sight. As she gazed at him, it dawned on her just how very different they were. Not that you’d know it to look at them. They both had the same intricate, patterned shells - butter-smooth and worn by years of swimming and floating in the tides of the ocean. They both had the same intricate, hidden communities of miniature houses, hitching a ride across the oceans, on the contours of their shells. They both had the same leathered skin and wrinkled laughter lines that their many, many years had brought them. But inside those shells lived the hearts and minds of two completely different souls.  </a:t>
            </a:r>
          </a:p>
          <a:p>
            <a:r>
              <a:rPr lang="en-GB" dirty="0"/>
              <a:t>Ridge was a dreamer. He floated on the tide, drifting from one place to another without a care in the world. His philosophy was always the same and he repeated the same mantra each time he was reprimanded by his sister for being late;</a:t>
            </a:r>
          </a:p>
          <a:p>
            <a:r>
              <a:rPr lang="en-GB" dirty="0"/>
              <a:t>“It’s cool sis – no worries! Just go with the flow! Don’t get hung up on time and tide – we are all just following the current of life – stress not!”.</a:t>
            </a:r>
          </a:p>
          <a:p>
            <a:r>
              <a:rPr lang="en-GB" dirty="0"/>
              <a:t>This – of course was at complete odds to the way Shelley viewed the world. She worried and fussed endlessly (some might say too much) about the needs and cares of her shell inhabitants. She worried about their food, their sleep, their shell maintenance – in fact there was very little that didn’t worry her. </a:t>
            </a:r>
          </a:p>
          <a:p>
            <a:r>
              <a:rPr lang="en-GB" dirty="0"/>
              <a:t>The differences between the two turtles could not have been more pronounced. Ridge the care-free bird of the sea – gliding though life oblivious to others. And Shelley – the anxious, fraught worrier – wound up as tightly as a spring. And it was in the tale of how they learned to overcome these very differences, that we were to learn who they truly were…</a:t>
            </a:r>
          </a:p>
        </p:txBody>
      </p:sp>
      <p:pic>
        <p:nvPicPr>
          <p:cNvPr id="3" name="Picture 2">
            <a:extLst>
              <a:ext uri="{FF2B5EF4-FFF2-40B4-BE49-F238E27FC236}">
                <a16:creationId xmlns:a16="http://schemas.microsoft.com/office/drawing/2014/main" id="{EBA317D9-4055-4291-9433-63507741DB84}"/>
              </a:ext>
            </a:extLst>
          </p:cNvPr>
          <p:cNvPicPr>
            <a:picLocks noChangeAspect="1"/>
          </p:cNvPicPr>
          <p:nvPr/>
        </p:nvPicPr>
        <p:blipFill rotWithShape="1">
          <a:blip r:embed="rId2"/>
          <a:srcRect l="2423" t="5527" r="-1"/>
          <a:stretch/>
        </p:blipFill>
        <p:spPr>
          <a:xfrm>
            <a:off x="104775" y="161925"/>
            <a:ext cx="3838575" cy="2335556"/>
          </a:xfrm>
          <a:prstGeom prst="rect">
            <a:avLst/>
          </a:prstGeom>
        </p:spPr>
      </p:pic>
      <p:sp>
        <p:nvSpPr>
          <p:cNvPr id="5" name="Rectangle 4">
            <a:extLst>
              <a:ext uri="{FF2B5EF4-FFF2-40B4-BE49-F238E27FC236}">
                <a16:creationId xmlns:a16="http://schemas.microsoft.com/office/drawing/2014/main" id="{243B060D-04FA-430F-B412-8B27C26DAB28}"/>
              </a:ext>
            </a:extLst>
          </p:cNvPr>
          <p:cNvSpPr/>
          <p:nvPr/>
        </p:nvSpPr>
        <p:spPr>
          <a:xfrm>
            <a:off x="295275" y="3620185"/>
            <a:ext cx="3590925" cy="1200329"/>
          </a:xfrm>
          <a:prstGeom prst="rect">
            <a:avLst/>
          </a:prstGeom>
        </p:spPr>
        <p:txBody>
          <a:bodyPr wrap="square">
            <a:spAutoFit/>
          </a:bodyPr>
          <a:lstStyle/>
          <a:p>
            <a:r>
              <a:rPr lang="en-GB" dirty="0">
                <a:solidFill>
                  <a:schemeClr val="accent1"/>
                </a:solidFill>
              </a:rPr>
              <a:t>3) Look at your character descriptions – Use the best parts of these when you introduce and describe your character</a:t>
            </a:r>
          </a:p>
        </p:txBody>
      </p:sp>
    </p:spTree>
    <p:extLst>
      <p:ext uri="{BB962C8B-B14F-4D97-AF65-F5344CB8AC3E}">
        <p14:creationId xmlns:p14="http://schemas.microsoft.com/office/powerpoint/2010/main" val="2444045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hoto, table, covered, computer&#10;&#10;Description generated with very high confidence">
            <a:extLst>
              <a:ext uri="{FF2B5EF4-FFF2-40B4-BE49-F238E27FC236}">
                <a16:creationId xmlns:a16="http://schemas.microsoft.com/office/drawing/2014/main" id="{99DCA79A-D4EA-4770-96DF-8CEA5EBB5D19}"/>
              </a:ext>
            </a:extLst>
          </p:cNvPr>
          <p:cNvPicPr>
            <a:picLocks noChangeAspect="1"/>
          </p:cNvPicPr>
          <p:nvPr/>
        </p:nvPicPr>
        <p:blipFill>
          <a:blip r:embed="rId2"/>
          <a:stretch>
            <a:fillRect/>
          </a:stretch>
        </p:blipFill>
        <p:spPr>
          <a:xfrm>
            <a:off x="9199374" y="5257"/>
            <a:ext cx="1465324" cy="6847489"/>
          </a:xfrm>
          <a:prstGeom prst="rect">
            <a:avLst/>
          </a:prstGeom>
        </p:spPr>
      </p:pic>
      <p:sp>
        <p:nvSpPr>
          <p:cNvPr id="3" name="TextBox 2">
            <a:extLst>
              <a:ext uri="{FF2B5EF4-FFF2-40B4-BE49-F238E27FC236}">
                <a16:creationId xmlns:a16="http://schemas.microsoft.com/office/drawing/2014/main" id="{2129A39F-FD44-4666-8F08-47A1CEDB2F0D}"/>
              </a:ext>
            </a:extLst>
          </p:cNvPr>
          <p:cNvSpPr txBox="1"/>
          <p:nvPr/>
        </p:nvSpPr>
        <p:spPr>
          <a:xfrm>
            <a:off x="1579180" y="47298"/>
            <a:ext cx="74373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1). An example of the character speaking themselves – giving subtle clues to their personality</a:t>
            </a:r>
            <a:r>
              <a:rPr lang="en-GB" sz="2000" dirty="0"/>
              <a:t>.</a:t>
            </a:r>
            <a:r>
              <a:rPr lang="en-GB" dirty="0">
                <a:cs typeface="Calibri"/>
              </a:rPr>
              <a:t>​</a:t>
            </a:r>
            <a:endParaRPr lang="en-GB" dirty="0"/>
          </a:p>
        </p:txBody>
      </p:sp>
      <p:sp>
        <p:nvSpPr>
          <p:cNvPr id="4" name="Rectangle 3">
            <a:extLst>
              <a:ext uri="{FF2B5EF4-FFF2-40B4-BE49-F238E27FC236}">
                <a16:creationId xmlns:a16="http://schemas.microsoft.com/office/drawing/2014/main" id="{948D1201-E920-4F8E-829E-53C458E065E1}"/>
              </a:ext>
            </a:extLst>
          </p:cNvPr>
          <p:cNvSpPr/>
          <p:nvPr/>
        </p:nvSpPr>
        <p:spPr>
          <a:xfrm>
            <a:off x="1575238" y="409904"/>
            <a:ext cx="7610918" cy="17372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“Settle down, settle down children. I have a new exciting story for you today.” Grandpa Octopus beamed as he dramatically opened his book of bedtime tales. “You’re going to love  this one, it’s all about my greatest adventure!”</a:t>
            </a:r>
            <a:r>
              <a:rPr lang="en-GB" sz="2000" dirty="0"/>
              <a:t>.</a:t>
            </a:r>
          </a:p>
        </p:txBody>
      </p:sp>
      <p:sp>
        <p:nvSpPr>
          <p:cNvPr id="5" name="TextBox 4">
            <a:extLst>
              <a:ext uri="{FF2B5EF4-FFF2-40B4-BE49-F238E27FC236}">
                <a16:creationId xmlns:a16="http://schemas.microsoft.com/office/drawing/2014/main" id="{6D5EDC25-C65A-4F2F-9F12-11B4F1DF0800}"/>
              </a:ext>
            </a:extLst>
          </p:cNvPr>
          <p:cNvSpPr txBox="1"/>
          <p:nvPr/>
        </p:nvSpPr>
        <p:spPr>
          <a:xfrm>
            <a:off x="1520349" y="2141253"/>
            <a:ext cx="76805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2). An example of someone else speaking about your character – discussing what they are like or what they think of them.</a:t>
            </a:r>
            <a:r>
              <a:rPr lang="en-GB" sz="1600" dirty="0">
                <a:cs typeface="Calibri"/>
              </a:rPr>
              <a:t>​</a:t>
            </a:r>
            <a:endParaRPr lang="en-GB" sz="1600" dirty="0"/>
          </a:p>
        </p:txBody>
      </p:sp>
      <p:sp>
        <p:nvSpPr>
          <p:cNvPr id="6" name="Rectangle 5">
            <a:extLst>
              <a:ext uri="{FF2B5EF4-FFF2-40B4-BE49-F238E27FC236}">
                <a16:creationId xmlns:a16="http://schemas.microsoft.com/office/drawing/2014/main" id="{96859B51-AA6E-48FD-91D2-16E8D45333CA}"/>
              </a:ext>
            </a:extLst>
          </p:cNvPr>
          <p:cNvSpPr/>
          <p:nvPr/>
        </p:nvSpPr>
        <p:spPr>
          <a:xfrm>
            <a:off x="1550025" y="2477193"/>
            <a:ext cx="7700469" cy="199464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“Move up, I want to listen too!” Whispered baby fish as he tried to squeeze through the throng of eagerly anticipating youngsters. </a:t>
            </a:r>
          </a:p>
          <a:p>
            <a:pPr algn="ctr"/>
            <a:r>
              <a:rPr lang="en-GB" dirty="0">
                <a:solidFill>
                  <a:schemeClr val="tx1"/>
                </a:solidFill>
              </a:rPr>
              <a:t>“</a:t>
            </a:r>
            <a:r>
              <a:rPr lang="en-GB" dirty="0" err="1">
                <a:solidFill>
                  <a:schemeClr val="tx1"/>
                </a:solidFill>
              </a:rPr>
              <a:t>Shh</a:t>
            </a:r>
            <a:r>
              <a:rPr lang="en-GB" dirty="0">
                <a:solidFill>
                  <a:schemeClr val="tx1"/>
                </a:solidFill>
              </a:rPr>
              <a:t>!” Replied the young octopus, “he will hear you! You know how grumpy he gets when he thinks are not listening. Besides, I don’t want miss a word – today he is finally going to tells us all about the time he was caught and managed to escape from pirates!”</a:t>
            </a:r>
          </a:p>
        </p:txBody>
      </p:sp>
      <p:sp>
        <p:nvSpPr>
          <p:cNvPr id="7" name="TextBox 6">
            <a:extLst>
              <a:ext uri="{FF2B5EF4-FFF2-40B4-BE49-F238E27FC236}">
                <a16:creationId xmlns:a16="http://schemas.microsoft.com/office/drawing/2014/main" id="{3B573E82-335D-41B7-91A5-5CC49A5E8DE5}"/>
              </a:ext>
            </a:extLst>
          </p:cNvPr>
          <p:cNvSpPr txBox="1"/>
          <p:nvPr/>
        </p:nvSpPr>
        <p:spPr>
          <a:xfrm>
            <a:off x="1486441" y="4550517"/>
            <a:ext cx="77697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t>3). An example of a narrator discussing the character and speaking directly to the reader about them – giving us details of what they are like.</a:t>
            </a:r>
            <a:r>
              <a:rPr lang="en-GB" sz="1400" dirty="0">
                <a:cs typeface="Calibri"/>
              </a:rPr>
              <a:t>​</a:t>
            </a:r>
            <a:endParaRPr lang="en-GB" sz="1400" dirty="0"/>
          </a:p>
        </p:txBody>
      </p:sp>
      <p:sp>
        <p:nvSpPr>
          <p:cNvPr id="8" name="Rectangle 7">
            <a:extLst>
              <a:ext uri="{FF2B5EF4-FFF2-40B4-BE49-F238E27FC236}">
                <a16:creationId xmlns:a16="http://schemas.microsoft.com/office/drawing/2014/main" id="{4130B99D-425D-46CB-98AF-26E5A0E3A4E2}"/>
              </a:ext>
            </a:extLst>
          </p:cNvPr>
          <p:cNvSpPr/>
          <p:nvPr/>
        </p:nvSpPr>
        <p:spPr>
          <a:xfrm>
            <a:off x="1575239" y="4953693"/>
            <a:ext cx="7624829" cy="170986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Grandpa paused dramatically as he glanced around the eager young faces. To look at him today, you may not have believed that this kindly, caring grandfather figure could ever have taken on pirates and won, but he was not always the gentle soul he appears today! So sit back and listen carefully, if you want to know the real truth about Grandpa Octopus!</a:t>
            </a:r>
          </a:p>
        </p:txBody>
      </p:sp>
      <p:sp>
        <p:nvSpPr>
          <p:cNvPr id="9" name="Rectangle 8">
            <a:extLst>
              <a:ext uri="{FF2B5EF4-FFF2-40B4-BE49-F238E27FC236}">
                <a16:creationId xmlns:a16="http://schemas.microsoft.com/office/drawing/2014/main" id="{D8007069-EACC-4F59-9D7C-D3151B9DD7E8}"/>
              </a:ext>
            </a:extLst>
          </p:cNvPr>
          <p:cNvSpPr/>
          <p:nvPr/>
        </p:nvSpPr>
        <p:spPr>
          <a:xfrm>
            <a:off x="0" y="600760"/>
            <a:ext cx="1562100" cy="2585323"/>
          </a:xfrm>
          <a:prstGeom prst="rect">
            <a:avLst/>
          </a:prstGeom>
        </p:spPr>
        <p:txBody>
          <a:bodyPr wrap="square">
            <a:spAutoFit/>
          </a:bodyPr>
          <a:lstStyle/>
          <a:p>
            <a:r>
              <a:rPr lang="en-GB" dirty="0">
                <a:solidFill>
                  <a:schemeClr val="accent1"/>
                </a:solidFill>
              </a:rPr>
              <a:t>4) Speech by and about your character – use these examples throughout the story – where they fit best.</a:t>
            </a:r>
          </a:p>
        </p:txBody>
      </p:sp>
    </p:spTree>
    <p:extLst>
      <p:ext uri="{BB962C8B-B14F-4D97-AF65-F5344CB8AC3E}">
        <p14:creationId xmlns:p14="http://schemas.microsoft.com/office/powerpoint/2010/main" val="427846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58E57D-6160-49FF-A9FC-D621CB56FE72}"/>
              </a:ext>
            </a:extLst>
          </p:cNvPr>
          <p:cNvSpPr/>
          <p:nvPr/>
        </p:nvSpPr>
        <p:spPr>
          <a:xfrm>
            <a:off x="381000" y="609600"/>
            <a:ext cx="2962275" cy="1752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Character:-</a:t>
            </a:r>
          </a:p>
          <a:p>
            <a:pPr algn="ctr"/>
            <a:r>
              <a:rPr lang="en-GB" sz="1400" dirty="0">
                <a:solidFill>
                  <a:schemeClr val="tx1"/>
                </a:solidFill>
              </a:rPr>
              <a:t>Grandpa Octopus – kindly figure – cares about all young creatures and loves to read bedtime stories. Stories linked to his past adventures – rumours of links with pirates in the past!</a:t>
            </a:r>
            <a:endParaRPr lang="en-GB" dirty="0">
              <a:solidFill>
                <a:schemeClr val="tx1"/>
              </a:solidFill>
            </a:endParaRPr>
          </a:p>
        </p:txBody>
      </p:sp>
      <p:sp>
        <p:nvSpPr>
          <p:cNvPr id="5" name="Rectangle 4">
            <a:extLst>
              <a:ext uri="{FF2B5EF4-FFF2-40B4-BE49-F238E27FC236}">
                <a16:creationId xmlns:a16="http://schemas.microsoft.com/office/drawing/2014/main" id="{6594A791-5A51-4A21-A75D-3C406FFEE60F}"/>
              </a:ext>
            </a:extLst>
          </p:cNvPr>
          <p:cNvSpPr/>
          <p:nvPr/>
        </p:nvSpPr>
        <p:spPr>
          <a:xfrm>
            <a:off x="9153525" y="695324"/>
            <a:ext cx="3038475" cy="16668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Setting:- </a:t>
            </a:r>
            <a:r>
              <a:rPr lang="en-GB" sz="1400" dirty="0">
                <a:solidFill>
                  <a:schemeClr val="tx1"/>
                </a:solidFill>
              </a:rPr>
              <a:t>Grandpa’s living room – getting ready for story time – all the fish begin to arrive – cosy settled in atmosphere</a:t>
            </a:r>
          </a:p>
          <a:p>
            <a:pPr algn="ctr"/>
            <a:endParaRPr lang="en-GB" sz="1400" dirty="0">
              <a:solidFill>
                <a:schemeClr val="tx1"/>
              </a:solidFill>
            </a:endParaRPr>
          </a:p>
          <a:p>
            <a:pPr algn="ctr"/>
            <a:endParaRPr lang="en-GB" dirty="0">
              <a:solidFill>
                <a:schemeClr val="tx1"/>
              </a:solidFill>
            </a:endParaRPr>
          </a:p>
        </p:txBody>
      </p:sp>
      <p:sp>
        <p:nvSpPr>
          <p:cNvPr id="6" name="Rectangle 5">
            <a:extLst>
              <a:ext uri="{FF2B5EF4-FFF2-40B4-BE49-F238E27FC236}">
                <a16:creationId xmlns:a16="http://schemas.microsoft.com/office/drawing/2014/main" id="{5B8BCE48-94FA-4C22-81CA-86E0BE5FB67B}"/>
              </a:ext>
            </a:extLst>
          </p:cNvPr>
          <p:cNvSpPr/>
          <p:nvPr/>
        </p:nvSpPr>
        <p:spPr>
          <a:xfrm>
            <a:off x="342900" y="4829175"/>
            <a:ext cx="5524500" cy="20288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arenR"/>
            </a:pPr>
            <a:r>
              <a:rPr lang="en-GB" sz="1400" b="1" dirty="0">
                <a:solidFill>
                  <a:schemeClr val="tx1"/>
                </a:solidFill>
              </a:rPr>
              <a:t>Opening – ordinary day – life is normal:-</a:t>
            </a:r>
          </a:p>
          <a:p>
            <a:pPr algn="ctr"/>
            <a:r>
              <a:rPr lang="en-GB" sz="1400" dirty="0">
                <a:solidFill>
                  <a:schemeClr val="tx1"/>
                </a:solidFill>
              </a:rPr>
              <a:t>Describe the evening falling in the ocean, all the young creatures get excited for grandpa octopus’s bedtime stories. All arrive. Describe scene, cosy, settled anticipation..</a:t>
            </a:r>
            <a:endParaRPr lang="en-GB" sz="1200" dirty="0">
              <a:solidFill>
                <a:schemeClr val="tx1"/>
              </a:solidFill>
            </a:endParaRPr>
          </a:p>
          <a:p>
            <a:pPr algn="ctr"/>
            <a:r>
              <a:rPr lang="en-GB" sz="1200" dirty="0">
                <a:solidFill>
                  <a:srgbClr val="C00000"/>
                </a:solidFill>
              </a:rPr>
              <a:t>Metaphor and similes to describe scene and speech to describe Grandpa – his and the fish around him. Use narrator’s voice to hint to past adventures.</a:t>
            </a:r>
          </a:p>
          <a:p>
            <a:pPr algn="ctr"/>
            <a:endParaRPr lang="en-GB" sz="1200" dirty="0">
              <a:solidFill>
                <a:srgbClr val="C00000"/>
              </a:solidFill>
            </a:endParaRPr>
          </a:p>
          <a:p>
            <a:pPr algn="ctr"/>
            <a:endParaRPr lang="en-GB" dirty="0">
              <a:solidFill>
                <a:schemeClr val="tx1"/>
              </a:solidFill>
            </a:endParaRPr>
          </a:p>
        </p:txBody>
      </p:sp>
      <p:sp>
        <p:nvSpPr>
          <p:cNvPr id="7" name="Rectangle 6">
            <a:extLst>
              <a:ext uri="{FF2B5EF4-FFF2-40B4-BE49-F238E27FC236}">
                <a16:creationId xmlns:a16="http://schemas.microsoft.com/office/drawing/2014/main" id="{19B2F406-E954-40AF-AF91-4B2B48A0348F}"/>
              </a:ext>
            </a:extLst>
          </p:cNvPr>
          <p:cNvSpPr/>
          <p:nvPr/>
        </p:nvSpPr>
        <p:spPr>
          <a:xfrm>
            <a:off x="523876" y="2628900"/>
            <a:ext cx="5610224" cy="21621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2) Problem arises – something simple and related to the setting/character:-</a:t>
            </a:r>
          </a:p>
          <a:p>
            <a:pPr algn="ctr"/>
            <a:r>
              <a:rPr lang="en-GB" sz="1400" dirty="0">
                <a:solidFill>
                  <a:schemeClr val="tx1"/>
                </a:solidFill>
              </a:rPr>
              <a:t>Everyone is ready, all settled and ready to begin but he can’t find his book! Looks everywhere and it is no where to be found. Disappointed baby fish have to go to bed without their story – Grandpa is devastated. The evening is ruined – Grandma tries to comfort Grandpa but he cannot sleep – he must find his book!</a:t>
            </a:r>
          </a:p>
          <a:p>
            <a:pPr algn="ctr"/>
            <a:r>
              <a:rPr lang="en-GB" sz="1400" dirty="0">
                <a:solidFill>
                  <a:srgbClr val="C00000"/>
                </a:solidFill>
              </a:rPr>
              <a:t>Include thoughts, emotions and speech of characters.</a:t>
            </a:r>
          </a:p>
          <a:p>
            <a:pPr algn="ctr"/>
            <a:endParaRPr lang="en-GB" dirty="0">
              <a:solidFill>
                <a:schemeClr val="tx1"/>
              </a:solidFill>
            </a:endParaRPr>
          </a:p>
        </p:txBody>
      </p:sp>
      <p:sp>
        <p:nvSpPr>
          <p:cNvPr id="8" name="Rectangle 7">
            <a:extLst>
              <a:ext uri="{FF2B5EF4-FFF2-40B4-BE49-F238E27FC236}">
                <a16:creationId xmlns:a16="http://schemas.microsoft.com/office/drawing/2014/main" id="{178A61A4-ABD5-48A1-8244-274CFAB7C99F}"/>
              </a:ext>
            </a:extLst>
          </p:cNvPr>
          <p:cNvSpPr/>
          <p:nvPr/>
        </p:nvSpPr>
        <p:spPr>
          <a:xfrm>
            <a:off x="3543300" y="581025"/>
            <a:ext cx="5514975" cy="20288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3) Character tries to solve problem – lots of action and speech:-</a:t>
            </a:r>
          </a:p>
          <a:p>
            <a:pPr algn="ctr"/>
            <a:r>
              <a:rPr lang="en-GB" sz="1400" dirty="0">
                <a:solidFill>
                  <a:schemeClr val="tx1"/>
                </a:solidFill>
              </a:rPr>
              <a:t>Sets out on one last adventure into the ocean to find his beloved book – joined by his best friends the Angler fish and Turtle. They revisit and relive old memories and adventures as they go back to places from their past. </a:t>
            </a:r>
          </a:p>
          <a:p>
            <a:pPr algn="ctr"/>
            <a:r>
              <a:rPr lang="en-GB" sz="1400" dirty="0">
                <a:solidFill>
                  <a:srgbClr val="C00000"/>
                </a:solidFill>
              </a:rPr>
              <a:t>Lots of speech and action – dialogue between friends, using sentence starters to jump action forward e.g. after many days etc.</a:t>
            </a:r>
            <a:endParaRPr lang="en-GB" dirty="0">
              <a:solidFill>
                <a:srgbClr val="C00000"/>
              </a:solidFill>
            </a:endParaRPr>
          </a:p>
          <a:p>
            <a:pPr algn="ctr"/>
            <a:endParaRPr lang="en-GB" dirty="0">
              <a:solidFill>
                <a:schemeClr val="tx1"/>
              </a:solidFill>
            </a:endParaRPr>
          </a:p>
        </p:txBody>
      </p:sp>
      <p:sp>
        <p:nvSpPr>
          <p:cNvPr id="9" name="Rectangle 8">
            <a:extLst>
              <a:ext uri="{FF2B5EF4-FFF2-40B4-BE49-F238E27FC236}">
                <a16:creationId xmlns:a16="http://schemas.microsoft.com/office/drawing/2014/main" id="{D403D1E3-74FC-43D5-9795-EBF4C49017DA}"/>
              </a:ext>
            </a:extLst>
          </p:cNvPr>
          <p:cNvSpPr/>
          <p:nvPr/>
        </p:nvSpPr>
        <p:spPr>
          <a:xfrm>
            <a:off x="6191250" y="2590800"/>
            <a:ext cx="5781675" cy="21621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4) Problem solved – possibly by a new character:-</a:t>
            </a:r>
          </a:p>
          <a:p>
            <a:pPr algn="ctr"/>
            <a:r>
              <a:rPr lang="en-GB" sz="1200" dirty="0">
                <a:solidFill>
                  <a:schemeClr val="tx1"/>
                </a:solidFill>
              </a:rPr>
              <a:t>They return home after visiting all the many sites of their adventures and remembering all they had seen and done over the years. Grandpa goes to sleep, exhausted and disappointed at not finding his book. He awakes in the morning to a wrapped parcel delivered by the post fish. He unwraps it excitedly – wondering if it could be his old book – it isn’t and initially he is disappointed but then he looks inside and reads the inscription – it is a gift from his friends Turtle and Angle fish – they have written down accounts of all the many adventures they remembered together on their trip – so at last Grandpa has a new and even better book of stories to share!</a:t>
            </a:r>
          </a:p>
          <a:p>
            <a:pPr algn="ctr"/>
            <a:r>
              <a:rPr lang="en-GB" sz="1400" dirty="0">
                <a:solidFill>
                  <a:srgbClr val="C00000"/>
                </a:solidFill>
              </a:rPr>
              <a:t>Include emotions and thoughts of character and description of book</a:t>
            </a:r>
          </a:p>
        </p:txBody>
      </p:sp>
      <p:sp>
        <p:nvSpPr>
          <p:cNvPr id="10" name="Rectangle 9">
            <a:extLst>
              <a:ext uri="{FF2B5EF4-FFF2-40B4-BE49-F238E27FC236}">
                <a16:creationId xmlns:a16="http://schemas.microsoft.com/office/drawing/2014/main" id="{29983158-8846-41BA-889E-058476F13F65}"/>
              </a:ext>
            </a:extLst>
          </p:cNvPr>
          <p:cNvSpPr/>
          <p:nvPr/>
        </p:nvSpPr>
        <p:spPr>
          <a:xfrm>
            <a:off x="6505575" y="4714875"/>
            <a:ext cx="5495925" cy="2143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5) Back to normal life – possible links to opening:-</a:t>
            </a:r>
          </a:p>
          <a:p>
            <a:pPr algn="ctr"/>
            <a:endParaRPr lang="en-GB" sz="1400" dirty="0">
              <a:solidFill>
                <a:schemeClr val="tx1"/>
              </a:solidFill>
            </a:endParaRPr>
          </a:p>
          <a:p>
            <a:pPr algn="ctr"/>
            <a:r>
              <a:rPr lang="en-GB" sz="1400" dirty="0">
                <a:solidFill>
                  <a:schemeClr val="tx1"/>
                </a:solidFill>
              </a:rPr>
              <a:t>Return to first scene – fish all listening to grandpa’s tales and enjoying the new bedtime stories – ends with baby fish saying how much he prefers the newer, more exciting tales about Grandpa Octopus and with the mummy fish complaining that they will never get their babies to sleep now- it’s all far too exciting!</a:t>
            </a:r>
            <a:endParaRPr lang="en-GB" dirty="0">
              <a:solidFill>
                <a:schemeClr val="tx1"/>
              </a:solidFill>
            </a:endParaRPr>
          </a:p>
          <a:p>
            <a:pPr algn="ctr"/>
            <a:r>
              <a:rPr lang="en-GB" sz="1400" dirty="0">
                <a:solidFill>
                  <a:srgbClr val="C00000"/>
                </a:solidFill>
              </a:rPr>
              <a:t>Use speech about characters and Narrator speaking directly to reader to end.</a:t>
            </a:r>
          </a:p>
        </p:txBody>
      </p:sp>
      <p:sp>
        <p:nvSpPr>
          <p:cNvPr id="11" name="Arrow: Right 10">
            <a:extLst>
              <a:ext uri="{FF2B5EF4-FFF2-40B4-BE49-F238E27FC236}">
                <a16:creationId xmlns:a16="http://schemas.microsoft.com/office/drawing/2014/main" id="{A683FF15-83AB-4CA4-963E-35FEDEC9611D}"/>
              </a:ext>
            </a:extLst>
          </p:cNvPr>
          <p:cNvSpPr/>
          <p:nvPr/>
        </p:nvSpPr>
        <p:spPr>
          <a:xfrm rot="19820547">
            <a:off x="1285875" y="4581525"/>
            <a:ext cx="676275"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BB93E012-4154-4B8B-9773-BFE68A96EA59}"/>
              </a:ext>
            </a:extLst>
          </p:cNvPr>
          <p:cNvSpPr/>
          <p:nvPr/>
        </p:nvSpPr>
        <p:spPr>
          <a:xfrm rot="19820547">
            <a:off x="3324226" y="2409826"/>
            <a:ext cx="676275"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2A671AB5-9720-4EA1-A005-D2543B90F2DC}"/>
              </a:ext>
            </a:extLst>
          </p:cNvPr>
          <p:cNvSpPr/>
          <p:nvPr/>
        </p:nvSpPr>
        <p:spPr>
          <a:xfrm rot="3215571">
            <a:off x="8553451" y="2305050"/>
            <a:ext cx="676275"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7F3C49EC-1753-48CC-83F3-8E86BF391BD3}"/>
              </a:ext>
            </a:extLst>
          </p:cNvPr>
          <p:cNvSpPr/>
          <p:nvPr/>
        </p:nvSpPr>
        <p:spPr>
          <a:xfrm rot="3964479">
            <a:off x="11325224" y="4562475"/>
            <a:ext cx="676275"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BB5AFD9-29DD-4788-848F-AD9D22CD5044}"/>
              </a:ext>
            </a:extLst>
          </p:cNvPr>
          <p:cNvSpPr/>
          <p:nvPr/>
        </p:nvSpPr>
        <p:spPr>
          <a:xfrm>
            <a:off x="676275" y="0"/>
            <a:ext cx="11049000" cy="646331"/>
          </a:xfrm>
          <a:prstGeom prst="rect">
            <a:avLst/>
          </a:prstGeom>
        </p:spPr>
        <p:txBody>
          <a:bodyPr wrap="square">
            <a:spAutoFit/>
          </a:bodyPr>
          <a:lstStyle/>
          <a:p>
            <a:r>
              <a:rPr lang="en-GB" dirty="0">
                <a:solidFill>
                  <a:schemeClr val="accent1"/>
                </a:solidFill>
              </a:rPr>
              <a:t>5) Your plan – make sure you have this in front of you as you write – you need to follow it and tick off the bits you’ve included as you go.</a:t>
            </a:r>
          </a:p>
        </p:txBody>
      </p:sp>
    </p:spTree>
    <p:extLst>
      <p:ext uri="{BB962C8B-B14F-4D97-AF65-F5344CB8AC3E}">
        <p14:creationId xmlns:p14="http://schemas.microsoft.com/office/powerpoint/2010/main" val="378771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7FD901-6C5E-47FE-BAE1-A249D13859E3}"/>
              </a:ext>
            </a:extLst>
          </p:cNvPr>
          <p:cNvPicPr>
            <a:picLocks noChangeAspect="1"/>
          </p:cNvPicPr>
          <p:nvPr/>
        </p:nvPicPr>
        <p:blipFill>
          <a:blip r:embed="rId2"/>
          <a:stretch>
            <a:fillRect/>
          </a:stretch>
        </p:blipFill>
        <p:spPr>
          <a:xfrm>
            <a:off x="6800456" y="409575"/>
            <a:ext cx="4915293" cy="6357112"/>
          </a:xfrm>
          <a:prstGeom prst="rect">
            <a:avLst/>
          </a:prstGeom>
        </p:spPr>
      </p:pic>
      <p:pic>
        <p:nvPicPr>
          <p:cNvPr id="3" name="Picture 2">
            <a:extLst>
              <a:ext uri="{FF2B5EF4-FFF2-40B4-BE49-F238E27FC236}">
                <a16:creationId xmlns:a16="http://schemas.microsoft.com/office/drawing/2014/main" id="{0B6DB981-9AE0-4E27-8E66-12BFD5F93323}"/>
              </a:ext>
            </a:extLst>
          </p:cNvPr>
          <p:cNvPicPr>
            <a:picLocks noChangeAspect="1"/>
          </p:cNvPicPr>
          <p:nvPr/>
        </p:nvPicPr>
        <p:blipFill>
          <a:blip r:embed="rId3"/>
          <a:stretch>
            <a:fillRect/>
          </a:stretch>
        </p:blipFill>
        <p:spPr>
          <a:xfrm>
            <a:off x="100012" y="2000249"/>
            <a:ext cx="6776812" cy="4657725"/>
          </a:xfrm>
          <a:prstGeom prst="rect">
            <a:avLst/>
          </a:prstGeom>
        </p:spPr>
      </p:pic>
      <p:sp>
        <p:nvSpPr>
          <p:cNvPr id="4" name="Rectangle 3">
            <a:extLst>
              <a:ext uri="{FF2B5EF4-FFF2-40B4-BE49-F238E27FC236}">
                <a16:creationId xmlns:a16="http://schemas.microsoft.com/office/drawing/2014/main" id="{36711462-7681-44C3-87BE-7A8C7293AC3A}"/>
              </a:ext>
            </a:extLst>
          </p:cNvPr>
          <p:cNvSpPr/>
          <p:nvPr/>
        </p:nvSpPr>
        <p:spPr>
          <a:xfrm>
            <a:off x="533400" y="547985"/>
            <a:ext cx="6096000" cy="923330"/>
          </a:xfrm>
          <a:prstGeom prst="rect">
            <a:avLst/>
          </a:prstGeom>
        </p:spPr>
        <p:txBody>
          <a:bodyPr>
            <a:spAutoFit/>
          </a:bodyPr>
          <a:lstStyle/>
          <a:p>
            <a:r>
              <a:rPr lang="en-GB" dirty="0">
                <a:solidFill>
                  <a:schemeClr val="accent1"/>
                </a:solidFill>
              </a:rPr>
              <a:t>6). Language for impact – don’t forget that I want to see examples of impactful language and WOW words throughout the whole piece – not just at the beginning!</a:t>
            </a:r>
          </a:p>
        </p:txBody>
      </p:sp>
    </p:spTree>
    <p:extLst>
      <p:ext uri="{BB962C8B-B14F-4D97-AF65-F5344CB8AC3E}">
        <p14:creationId xmlns:p14="http://schemas.microsoft.com/office/powerpoint/2010/main" val="319651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6DB981-9AE0-4E27-8E66-12BFD5F93323}"/>
              </a:ext>
            </a:extLst>
          </p:cNvPr>
          <p:cNvPicPr>
            <a:picLocks noChangeAspect="1"/>
          </p:cNvPicPr>
          <p:nvPr/>
        </p:nvPicPr>
        <p:blipFill>
          <a:blip r:embed="rId2"/>
          <a:stretch>
            <a:fillRect/>
          </a:stretch>
        </p:blipFill>
        <p:spPr>
          <a:xfrm>
            <a:off x="810017" y="332813"/>
            <a:ext cx="10184298" cy="6326868"/>
          </a:xfrm>
          <a:prstGeom prst="rect">
            <a:avLst/>
          </a:prstGeom>
        </p:spPr>
      </p:pic>
    </p:spTree>
    <p:extLst>
      <p:ext uri="{BB962C8B-B14F-4D97-AF65-F5344CB8AC3E}">
        <p14:creationId xmlns:p14="http://schemas.microsoft.com/office/powerpoint/2010/main" val="410567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7FD901-6C5E-47FE-BAE1-A249D13859E3}"/>
              </a:ext>
            </a:extLst>
          </p:cNvPr>
          <p:cNvPicPr>
            <a:picLocks noChangeAspect="1"/>
          </p:cNvPicPr>
          <p:nvPr/>
        </p:nvPicPr>
        <p:blipFill>
          <a:blip r:embed="rId2"/>
          <a:stretch>
            <a:fillRect/>
          </a:stretch>
        </p:blipFill>
        <p:spPr>
          <a:xfrm>
            <a:off x="2420471" y="377303"/>
            <a:ext cx="7806869" cy="6572138"/>
          </a:xfrm>
          <a:prstGeom prst="rect">
            <a:avLst/>
          </a:prstGeom>
        </p:spPr>
      </p:pic>
    </p:spTree>
    <p:extLst>
      <p:ext uri="{BB962C8B-B14F-4D97-AF65-F5344CB8AC3E}">
        <p14:creationId xmlns:p14="http://schemas.microsoft.com/office/powerpoint/2010/main" val="604492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6BF5CF9ECF994E9EE8D40352BB13E7" ma:contentTypeVersion="3" ma:contentTypeDescription="Create a new document." ma:contentTypeScope="" ma:versionID="d2bf4b275c8f79fe43634205a5c40c2f">
  <xsd:schema xmlns:xsd="http://www.w3.org/2001/XMLSchema" xmlns:xs="http://www.w3.org/2001/XMLSchema" xmlns:p="http://schemas.microsoft.com/office/2006/metadata/properties" xmlns:ns2="dbeeccd9-b646-4a18-9c19-ee3c2250b72a" targetNamespace="http://schemas.microsoft.com/office/2006/metadata/properties" ma:root="true" ma:fieldsID="aa9b49c4d819794b08e46ab87c87246a" ns2:_="">
    <xsd:import namespace="dbeeccd9-b646-4a18-9c19-ee3c2250b72a"/>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eeccd9-b646-4a18-9c19-ee3c2250b7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32AE8C-172D-4361-83AB-5E09E7969CAB}">
  <ds:schemaRefs>
    <ds:schemaRef ds:uri="http://schemas.microsoft.com/sharepoint/v3/contenttype/forms"/>
  </ds:schemaRefs>
</ds:datastoreItem>
</file>

<file path=customXml/itemProps2.xml><?xml version="1.0" encoding="utf-8"?>
<ds:datastoreItem xmlns:ds="http://schemas.openxmlformats.org/officeDocument/2006/customXml" ds:itemID="{EB3D81EC-4D96-4B47-AAC7-9B752C36DB8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beeccd9-b646-4a18-9c19-ee3c2250b72a"/>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ABA5D8D-FF74-4485-BBC0-15B79FD4DC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eeccd9-b646-4a18-9c19-ee3c2250b7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TotalTime>
  <Words>1565</Words>
  <Application>Microsoft Office PowerPoint</Application>
  <PresentationFormat>Widescreen</PresentationFormat>
  <Paragraphs>71</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Aparajita</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msuser3987</dc:creator>
  <cp:lastModifiedBy>Jayne Swindells</cp:lastModifiedBy>
  <cp:revision>6</cp:revision>
  <cp:lastPrinted>2020-07-03T10:23:39Z</cp:lastPrinted>
  <dcterms:created xsi:type="dcterms:W3CDTF">2020-06-10T12:39:22Z</dcterms:created>
  <dcterms:modified xsi:type="dcterms:W3CDTF">2020-07-03T10:23:52Z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0x010100336BF5CF9ECF994E9EE8D40352BB13E7</vt:lpwstr>
  </property>
</Properties>
</file>