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78" r:id="rId3"/>
    <p:sldId id="260" r:id="rId4"/>
    <p:sldId id="256" r:id="rId5"/>
    <p:sldId id="277" r:id="rId6"/>
    <p:sldId id="272" r:id="rId7"/>
    <p:sldId id="280" r:id="rId8"/>
    <p:sldId id="298" r:id="rId9"/>
    <p:sldId id="266" r:id="rId10"/>
    <p:sldId id="269" r:id="rId11"/>
    <p:sldId id="273" r:id="rId12"/>
    <p:sldId id="300" r:id="rId13"/>
    <p:sldId id="301" r:id="rId14"/>
    <p:sldId id="302" r:id="rId15"/>
    <p:sldId id="265" r:id="rId16"/>
    <p:sldId id="304" r:id="rId17"/>
    <p:sldId id="305" r:id="rId18"/>
    <p:sldId id="306" r:id="rId19"/>
    <p:sldId id="307" r:id="rId20"/>
    <p:sldId id="270" r:id="rId21"/>
    <p:sldId id="297" r:id="rId22"/>
    <p:sldId id="290"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BEB"/>
    <a:srgbClr val="CBA9E5"/>
    <a:srgbClr val="9A5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CA7568-A36E-42C7-A2EA-D13001B2B4C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99197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CA7568-A36E-42C7-A2EA-D13001B2B4C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311672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CA7568-A36E-42C7-A2EA-D13001B2B4C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319464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CA7568-A36E-42C7-A2EA-D13001B2B4C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80851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CA7568-A36E-42C7-A2EA-D13001B2B4CB}" type="datetimeFigureOut">
              <a:rPr lang="en-GB" smtClean="0"/>
              <a:t>03/04/2020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420307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CA7568-A36E-42C7-A2EA-D13001B2B4CB}"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179186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CA7568-A36E-42C7-A2EA-D13001B2B4CB}" type="datetimeFigureOut">
              <a:rPr lang="en-GB" smtClean="0"/>
              <a:t>03/04/2020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237705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CA7568-A36E-42C7-A2EA-D13001B2B4CB}" type="datetimeFigureOut">
              <a:rPr lang="en-GB" smtClean="0"/>
              <a:t>03/04/2020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280983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A7568-A36E-42C7-A2EA-D13001B2B4CB}" type="datetimeFigureOut">
              <a:rPr lang="en-GB" smtClean="0"/>
              <a:t>03/04/2020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385036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CA7568-A36E-42C7-A2EA-D13001B2B4CB}"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388645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CA7568-A36E-42C7-A2EA-D13001B2B4CB}" type="datetimeFigureOut">
              <a:rPr lang="en-GB" smtClean="0"/>
              <a:t>03/04/2020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B8438E-A128-4B92-927E-F30F8B51C97A}" type="slidenum">
              <a:rPr lang="en-GB" smtClean="0"/>
              <a:t>‹#›</a:t>
            </a:fld>
            <a:endParaRPr lang="en-GB"/>
          </a:p>
        </p:txBody>
      </p:sp>
    </p:spTree>
    <p:extLst>
      <p:ext uri="{BB962C8B-B14F-4D97-AF65-F5344CB8AC3E}">
        <p14:creationId xmlns:p14="http://schemas.microsoft.com/office/powerpoint/2010/main" val="77092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A7568-A36E-42C7-A2EA-D13001B2B4CB}" type="datetimeFigureOut">
              <a:rPr lang="en-GB" smtClean="0"/>
              <a:t>03/04/2020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8438E-A128-4B92-927E-F30F8B51C97A}" type="slidenum">
              <a:rPr lang="en-GB" smtClean="0"/>
              <a:t>‹#›</a:t>
            </a:fld>
            <a:endParaRPr lang="en-GB"/>
          </a:p>
        </p:txBody>
      </p:sp>
    </p:spTree>
    <p:extLst>
      <p:ext uri="{BB962C8B-B14F-4D97-AF65-F5344CB8AC3E}">
        <p14:creationId xmlns:p14="http://schemas.microsoft.com/office/powerpoint/2010/main" val="1919092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8LKoji2i7C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t-t-5016-design-your-own-easter-eggs-workshe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SyO3Ywrs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twinkl.co.uk/resource/t-t-5219-chicken-life-cycle-powerpoi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FpBJ8O1SSGE"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tholicicing.com/cross-craft-using-leftover-easter-egg-dye/"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jamonkey.com/bouncing-easter-eggs/" TargetMode="External"/><Relationship Id="rId2" Type="http://schemas.openxmlformats.org/officeDocument/2006/relationships/hyperlink" Target="https://www.toddlerapproved.com/2012/04/volcano-egg-dyeing.html" TargetMode="Externa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winkl.co.uk/off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winkl.co.uk/resource/t-t-5074-the-easter-story-powerpoi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winkl.co.uk/resource/ks2-the-easter-story-powerpoint-t2-or-56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winkl.co.uk/resource/ks2-easter-comic-strip-differentiated-t2-re-710"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A57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0086272">
            <a:off x="479885" y="3472020"/>
            <a:ext cx="11824964" cy="1325563"/>
          </a:xfrm>
        </p:spPr>
        <p:txBody>
          <a:bodyPr>
            <a:noAutofit/>
          </a:bodyPr>
          <a:lstStyle/>
          <a:p>
            <a:pPr algn="ctr"/>
            <a:r>
              <a:rPr lang="en-GB" sz="6600" u="sng" dirty="0">
                <a:latin typeface="Kristen ITC" panose="03050502040202030202" pitchFamily="66" charset="0"/>
              </a:rPr>
              <a:t>Home Schooling Made </a:t>
            </a:r>
            <a:r>
              <a:rPr lang="en-GB" sz="6600" u="sng" dirty="0" smtClean="0">
                <a:latin typeface="Kristen ITC" panose="03050502040202030202" pitchFamily="66" charset="0"/>
              </a:rPr>
              <a:t>Easy</a:t>
            </a:r>
            <a:r>
              <a:rPr lang="en-GB" sz="6600" dirty="0" smtClean="0">
                <a:latin typeface="Kristen ITC" panose="03050502040202030202" pitchFamily="66" charset="0"/>
              </a:rPr>
              <a:t>:</a:t>
            </a:r>
            <a:br>
              <a:rPr lang="en-GB" sz="6600" dirty="0" smtClean="0">
                <a:latin typeface="Kristen ITC" panose="03050502040202030202" pitchFamily="66" charset="0"/>
              </a:rPr>
            </a:br>
            <a:r>
              <a:rPr lang="en-GB" sz="5400" dirty="0" smtClean="0">
                <a:latin typeface="Kristen ITC" panose="03050502040202030202" pitchFamily="66" charset="0"/>
              </a:rPr>
              <a:t>Planning for weekly mini-topics</a:t>
            </a:r>
            <a:r>
              <a:rPr lang="en-GB" sz="6600" dirty="0" smtClean="0">
                <a:latin typeface="Kristen ITC" panose="03050502040202030202" pitchFamily="66" charset="0"/>
              </a:rPr>
              <a:t/>
            </a:r>
            <a:br>
              <a:rPr lang="en-GB" sz="6600" dirty="0" smtClean="0">
                <a:latin typeface="Kristen ITC" panose="03050502040202030202" pitchFamily="66" charset="0"/>
              </a:rPr>
            </a:br>
            <a:r>
              <a:rPr lang="en-GB" sz="7200" dirty="0">
                <a:latin typeface="Kristen ITC" panose="03050502040202030202" pitchFamily="66" charset="0"/>
              </a:rPr>
              <a:t/>
            </a:r>
            <a:br>
              <a:rPr lang="en-GB" sz="7200" dirty="0">
                <a:latin typeface="Kristen ITC" panose="03050502040202030202" pitchFamily="66" charset="0"/>
              </a:rPr>
            </a:br>
            <a:endParaRPr lang="en-GB" sz="7200" dirty="0">
              <a:latin typeface="Kristen ITC" panose="03050502040202030202" pitchFamily="66" charset="0"/>
            </a:endParaRPr>
          </a:p>
        </p:txBody>
      </p:sp>
    </p:spTree>
    <p:extLst>
      <p:ext uri="{BB962C8B-B14F-4D97-AF65-F5344CB8AC3E}">
        <p14:creationId xmlns:p14="http://schemas.microsoft.com/office/powerpoint/2010/main" val="1840827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8079095" cy="1325563"/>
          </a:xfrm>
        </p:spPr>
        <p:txBody>
          <a:bodyPr>
            <a:normAutofit/>
          </a:bodyPr>
          <a:lstStyle/>
          <a:p>
            <a:pPr algn="ctr"/>
            <a:r>
              <a:rPr lang="en-GB" sz="6000" u="sng" dirty="0" smtClean="0">
                <a:latin typeface="Kristen ITC" panose="03050502040202030202" pitchFamily="66" charset="0"/>
              </a:rPr>
              <a:t>PRACTICAL</a:t>
            </a:r>
            <a:endParaRPr lang="en-GB" sz="6000" u="sng" dirty="0">
              <a:latin typeface="Kristen ITC" panose="03050502040202030202" pitchFamily="66" charset="0"/>
            </a:endParaRPr>
          </a:p>
        </p:txBody>
      </p:sp>
      <p:sp>
        <p:nvSpPr>
          <p:cNvPr id="6" name="Rectangle 5"/>
          <p:cNvSpPr/>
          <p:nvPr/>
        </p:nvSpPr>
        <p:spPr>
          <a:xfrm>
            <a:off x="673769" y="2022448"/>
            <a:ext cx="4764506" cy="1846659"/>
          </a:xfrm>
          <a:prstGeom prst="rect">
            <a:avLst/>
          </a:prstGeom>
        </p:spPr>
        <p:txBody>
          <a:bodyPr wrap="square">
            <a:spAutoFit/>
          </a:bodyPr>
          <a:lstStyle/>
          <a:p>
            <a:r>
              <a:rPr lang="en-GB" sz="3200" u="sng" dirty="0">
                <a:latin typeface="Comic Sans MS" panose="030F0702030302020204" pitchFamily="66" charset="0"/>
              </a:rPr>
              <a:t>Key Stage 1&amp;2</a:t>
            </a:r>
            <a:r>
              <a:rPr lang="en-GB" sz="3200" dirty="0">
                <a:latin typeface="Comic Sans MS" panose="030F0702030302020204" pitchFamily="66" charset="0"/>
              </a:rPr>
              <a:t>:</a:t>
            </a:r>
            <a:endParaRPr lang="en-GB" sz="3200" dirty="0"/>
          </a:p>
          <a:p>
            <a:r>
              <a:rPr lang="en-GB" sz="3200" dirty="0" smtClean="0">
                <a:latin typeface="Comic Sans MS" panose="030F0702030302020204" pitchFamily="66" charset="0"/>
              </a:rPr>
              <a:t>Make an Easter garden to show Jesus’ tomb.</a:t>
            </a:r>
            <a:endParaRPr lang="en-GB" sz="3200" dirty="0">
              <a:latin typeface="Comic Sans MS" panose="030F0702030302020204" pitchFamily="66" charset="0"/>
            </a:endParaRPr>
          </a:p>
          <a:p>
            <a:r>
              <a:rPr lang="en-GB" dirty="0">
                <a:latin typeface="Comic Sans MS" panose="030F0702030302020204" pitchFamily="66" charset="0"/>
              </a:rPr>
              <a:t>                      </a:t>
            </a:r>
          </a:p>
        </p:txBody>
      </p:sp>
      <p:pic>
        <p:nvPicPr>
          <p:cNvPr id="2050" name="Picture 2" descr="DIY Clay Pot Easter Garden Tutorial"/>
          <p:cNvPicPr>
            <a:picLocks noChangeAspect="1" noChangeArrowheads="1"/>
          </p:cNvPicPr>
          <p:nvPr/>
        </p:nvPicPr>
        <p:blipFill rotWithShape="1">
          <a:blip r:embed="rId2">
            <a:extLst>
              <a:ext uri="{28A0092B-C50C-407E-A947-70E740481C1C}">
                <a14:useLocalDpi xmlns:a14="http://schemas.microsoft.com/office/drawing/2010/main" val="0"/>
              </a:ext>
            </a:extLst>
          </a:blip>
          <a:srcRect t="71849"/>
          <a:stretch/>
        </p:blipFill>
        <p:spPr bwMode="auto">
          <a:xfrm>
            <a:off x="8948677" y="299035"/>
            <a:ext cx="2970898" cy="18392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3 creative Easter garden projects and ideas your kids will love for 2020 ...#creative #easter #garden #ideas #kids #love #projects"/>
          <p:cNvPicPr>
            <a:picLocks noChangeAspect="1" noChangeArrowheads="1"/>
          </p:cNvPicPr>
          <p:nvPr/>
        </p:nvPicPr>
        <p:blipFill rotWithShape="1">
          <a:blip r:embed="rId3">
            <a:extLst>
              <a:ext uri="{28A0092B-C50C-407E-A947-70E740481C1C}">
                <a14:useLocalDpi xmlns:a14="http://schemas.microsoft.com/office/drawing/2010/main" val="0"/>
              </a:ext>
            </a:extLst>
          </a:blip>
          <a:srcRect b="56865"/>
          <a:stretch/>
        </p:blipFill>
        <p:spPr bwMode="auto">
          <a:xfrm>
            <a:off x="7133150" y="365125"/>
            <a:ext cx="1619250" cy="19926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ian Easter Crafts For Kids- Teaching Them The Easter Sto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209"/>
          <a:stretch/>
        </p:blipFill>
        <p:spPr bwMode="auto">
          <a:xfrm>
            <a:off x="9566662" y="2199358"/>
            <a:ext cx="1761226" cy="21527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aster Morning Garden. Use Salt dough (1 part wate... - #Dough #Easter #Garden #...#dough #easter #garden #morning #part #salt #w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950" y="2685144"/>
            <a:ext cx="22479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8677" y="4413142"/>
            <a:ext cx="2970898" cy="22281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324333" y="3696113"/>
            <a:ext cx="2247900" cy="2809875"/>
          </a:xfrm>
          <a:prstGeom prst="rect">
            <a:avLst/>
          </a:prstGeom>
        </p:spPr>
      </p:pic>
      <p:pic>
        <p:nvPicPr>
          <p:cNvPr id="2060" name="Picture 12" descr="Church Props Resurrection Garden Easter Easter Garden#church #easter #garden #props #resurrec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7015" y="3696113"/>
            <a:ext cx="2115939" cy="281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97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A57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5958" y="3066274"/>
            <a:ext cx="5844817" cy="306805"/>
          </a:xfrm>
          <a:noFill/>
        </p:spPr>
        <p:txBody>
          <a:bodyPr>
            <a:noAutofit/>
          </a:bodyPr>
          <a:lstStyle/>
          <a:p>
            <a:pPr algn="ctr"/>
            <a:r>
              <a:rPr lang="en-GB" sz="8000" u="sng" dirty="0" smtClean="0">
                <a:latin typeface="Kristen ITC" panose="03050502040202030202" pitchFamily="66" charset="0"/>
              </a:rPr>
              <a:t>Tuesday</a:t>
            </a:r>
            <a:r>
              <a:rPr lang="en-GB" sz="8000" dirty="0">
                <a:latin typeface="Kristen ITC" panose="03050502040202030202" pitchFamily="66" charset="0"/>
              </a:rPr>
              <a:t/>
            </a:r>
            <a:br>
              <a:rPr lang="en-GB" sz="8000" dirty="0">
                <a:latin typeface="Kristen ITC" panose="03050502040202030202" pitchFamily="66" charset="0"/>
              </a:rPr>
            </a:br>
            <a:r>
              <a:rPr lang="en-GB" sz="8000" dirty="0" smtClean="0">
                <a:latin typeface="Kristen ITC" panose="03050502040202030202" pitchFamily="66" charset="0"/>
              </a:rPr>
              <a:t>The Odd Egg</a:t>
            </a:r>
            <a:r>
              <a:rPr lang="en-GB" sz="7200" dirty="0" smtClean="0">
                <a:latin typeface="Kristen ITC" panose="03050502040202030202" pitchFamily="66" charset="0"/>
              </a:rPr>
              <a:t/>
            </a:r>
            <a:br>
              <a:rPr lang="en-GB" sz="7200" dirty="0" smtClean="0">
                <a:latin typeface="Kristen ITC" panose="03050502040202030202" pitchFamily="66" charset="0"/>
              </a:rPr>
            </a:br>
            <a:endParaRPr lang="en-GB" sz="7200" dirty="0">
              <a:latin typeface="Kristen ITC" panose="03050502040202030202" pitchFamily="66" charset="0"/>
            </a:endParaRPr>
          </a:p>
        </p:txBody>
      </p:sp>
    </p:spTree>
    <p:extLst>
      <p:ext uri="{BB962C8B-B14F-4D97-AF65-F5344CB8AC3E}">
        <p14:creationId xmlns:p14="http://schemas.microsoft.com/office/powerpoint/2010/main" val="2140071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617582" y="1801268"/>
            <a:ext cx="47792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Key Stage </a:t>
            </a:r>
            <a:r>
              <a:rPr kumimoji="0" lang="en-GB" sz="36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1&amp;2:</a:t>
            </a:r>
            <a:endParaRPr kumimoji="0" lang="en-GB" sz="3600" b="0" i="0"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600" noProof="0" dirty="0" smtClean="0">
                <a:solidFill>
                  <a:prstClr val="black"/>
                </a:solidFill>
                <a:latin typeface="Comic Sans MS" panose="030F0702030302020204" pitchFamily="66" charset="0"/>
              </a:rPr>
              <a:t>Look at the story of the Odd Egg which can be found </a:t>
            </a:r>
            <a:r>
              <a:rPr lang="en-GB" sz="3600" noProof="0" dirty="0" smtClean="0">
                <a:solidFill>
                  <a:prstClr val="black"/>
                </a:solidFill>
                <a:latin typeface="Comic Sans MS" panose="030F0702030302020204" pitchFamily="66" charset="0"/>
                <a:hlinkClick r:id="rId2"/>
              </a:rPr>
              <a:t>here on YouTube.</a:t>
            </a:r>
            <a:endParaRPr kumimoji="0" lang="en-GB" sz="3600" b="0" i="0"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p:txBody>
      </p:sp>
      <p:sp>
        <p:nvSpPr>
          <p:cNvPr id="6" name="Title 1"/>
          <p:cNvSpPr>
            <a:spLocks noGrp="1"/>
          </p:cNvSpPr>
          <p:nvPr>
            <p:ph type="title"/>
          </p:nvPr>
        </p:nvSpPr>
        <p:spPr>
          <a:xfrm>
            <a:off x="838200" y="365125"/>
            <a:ext cx="10515600" cy="1325563"/>
          </a:xfrm>
        </p:spPr>
        <p:txBody>
          <a:bodyPr>
            <a:normAutofit/>
          </a:bodyPr>
          <a:lstStyle/>
          <a:p>
            <a:pPr algn="ctr"/>
            <a:r>
              <a:rPr lang="en-GB" sz="6000" u="sng" dirty="0" smtClean="0">
                <a:latin typeface="Kristen ITC" panose="03050502040202030202" pitchFamily="66" charset="0"/>
              </a:rPr>
              <a:t>LEARN</a:t>
            </a:r>
            <a:endParaRPr lang="en-GB" sz="6000" u="sng" dirty="0">
              <a:latin typeface="Kristen ITC" panose="03050502040202030202" pitchFamily="66" charset="0"/>
            </a:endParaRPr>
          </a:p>
        </p:txBody>
      </p:sp>
      <p:sp>
        <p:nvSpPr>
          <p:cNvPr id="3" name="AutoShape 2" descr="The Odd Egg: Amazon.co.uk: Emily Gravett: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The Odd Egg: Amazon.co.uk: Emily Gravett: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6143185" y="2149333"/>
            <a:ext cx="5210615" cy="3655208"/>
          </a:xfrm>
          <a:prstGeom prst="rect">
            <a:avLst/>
          </a:prstGeom>
        </p:spPr>
      </p:pic>
    </p:spTree>
    <p:extLst>
      <p:ext uri="{BB962C8B-B14F-4D97-AF65-F5344CB8AC3E}">
        <p14:creationId xmlns:p14="http://schemas.microsoft.com/office/powerpoint/2010/main" val="3528553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5" name="TextBox 4"/>
          <p:cNvSpPr txBox="1"/>
          <p:nvPr/>
        </p:nvSpPr>
        <p:spPr>
          <a:xfrm>
            <a:off x="627016" y="1299784"/>
            <a:ext cx="7194621" cy="49244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Key Stage 1</a:t>
            </a:r>
            <a:r>
              <a:rPr kumimoji="0" lang="en-GB" sz="3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p>
          <a:p>
            <a:endParaRPr lang="en-GB" sz="2000" dirty="0" smtClean="0">
              <a:latin typeface="Comic Sans MS" panose="030F0702030302020204" pitchFamily="66" charset="0"/>
            </a:endParaRPr>
          </a:p>
          <a:p>
            <a:r>
              <a:rPr lang="en-GB" sz="2000" dirty="0" smtClean="0">
                <a:latin typeface="Comic Sans MS" panose="030F0702030302020204" pitchFamily="66" charset="0"/>
              </a:rPr>
              <a:t>Get </a:t>
            </a:r>
            <a:r>
              <a:rPr lang="en-GB" sz="2000" dirty="0">
                <a:latin typeface="Comic Sans MS" panose="030F0702030302020204" pitchFamily="66" charset="0"/>
              </a:rPr>
              <a:t>the children to design their own egg then think of adjectives such as shiny, rough, unusual </a:t>
            </a:r>
            <a:r>
              <a:rPr lang="en-GB" sz="2000" dirty="0" err="1">
                <a:latin typeface="Comic Sans MS" panose="030F0702030302020204" pitchFamily="66" charset="0"/>
              </a:rPr>
              <a:t>etc</a:t>
            </a:r>
            <a:r>
              <a:rPr lang="en-GB" sz="2000" dirty="0">
                <a:latin typeface="Comic Sans MS" panose="030F0702030302020204" pitchFamily="66" charset="0"/>
              </a:rPr>
              <a:t> to describe the egg. The children have been beginning to use thesauruses in school and could do this if you have one at home. </a:t>
            </a:r>
            <a:endParaRPr lang="en-GB" sz="2000" dirty="0" smtClean="0">
              <a:latin typeface="Comic Sans MS" panose="030F0702030302020204" pitchFamily="66" charset="0"/>
            </a:endParaRPr>
          </a:p>
          <a:p>
            <a:endParaRPr lang="en-GB" sz="2000" dirty="0">
              <a:latin typeface="Comic Sans MS" panose="030F0702030302020204" pitchFamily="66" charset="0"/>
            </a:endParaRPr>
          </a:p>
          <a:p>
            <a:r>
              <a:rPr lang="en-GB" sz="2000" dirty="0" smtClean="0">
                <a:latin typeface="Comic Sans MS" panose="030F0702030302020204" pitchFamily="66" charset="0"/>
              </a:rPr>
              <a:t>Alternatively </a:t>
            </a:r>
            <a:r>
              <a:rPr lang="en-GB" sz="2000" dirty="0">
                <a:latin typeface="Comic Sans MS" panose="030F0702030302020204" pitchFamily="66" charset="0"/>
              </a:rPr>
              <a:t>there are lots of online thesauruses they could use. </a:t>
            </a:r>
            <a:r>
              <a:rPr lang="en-GB" sz="2000" dirty="0" smtClean="0">
                <a:latin typeface="Comic Sans MS" panose="030F0702030302020204" pitchFamily="66" charset="0"/>
              </a:rPr>
              <a:t>They </a:t>
            </a:r>
            <a:r>
              <a:rPr lang="en-GB" sz="2000" dirty="0">
                <a:latin typeface="Comic Sans MS" panose="030F0702030302020204" pitchFamily="66" charset="0"/>
              </a:rPr>
              <a:t>can then write sentences about the egg using adjectives and comas. </a:t>
            </a:r>
            <a:r>
              <a:rPr lang="en-GB" sz="2000" dirty="0" smtClean="0">
                <a:latin typeface="Comic Sans MS" panose="030F0702030302020204" pitchFamily="66" charset="0"/>
              </a:rPr>
              <a:t>‘</a:t>
            </a:r>
            <a:r>
              <a:rPr lang="en-GB" sz="2000" dirty="0">
                <a:latin typeface="Comic Sans MS" panose="030F0702030302020204" pitchFamily="66" charset="0"/>
              </a:rPr>
              <a:t>The rough, vibrant and peculiar egg rolled down the steep hill</a:t>
            </a:r>
            <a:r>
              <a:rPr lang="en-GB" sz="2000" dirty="0" smtClean="0">
                <a:latin typeface="Comic Sans MS" panose="030F0702030302020204" pitchFamily="66" charset="0"/>
              </a:rPr>
              <a:t>.’</a:t>
            </a:r>
          </a:p>
          <a:p>
            <a:endParaRPr lang="en-GB" sz="2000" dirty="0">
              <a:latin typeface="Comic Sans MS" panose="030F0702030302020204" pitchFamily="66" charset="0"/>
            </a:endParaRPr>
          </a:p>
          <a:p>
            <a:r>
              <a:rPr lang="en-GB" sz="2000" dirty="0" smtClean="0">
                <a:latin typeface="Comic Sans MS" panose="030F0702030302020204" pitchFamily="66" charset="0"/>
              </a:rPr>
              <a:t>Egg templates can be downloaded </a:t>
            </a:r>
            <a:r>
              <a:rPr lang="en-GB" sz="2000" dirty="0" smtClean="0">
                <a:latin typeface="Comic Sans MS" panose="030F0702030302020204" pitchFamily="66" charset="0"/>
                <a:hlinkClick r:id="rId2"/>
              </a:rPr>
              <a:t>here on </a:t>
            </a:r>
            <a:r>
              <a:rPr lang="en-GB" sz="2000" dirty="0" err="1" smtClean="0">
                <a:latin typeface="Comic Sans MS" panose="030F0702030302020204" pitchFamily="66" charset="0"/>
                <a:hlinkClick r:id="rId2"/>
              </a:rPr>
              <a:t>Twinkl</a:t>
            </a:r>
            <a:r>
              <a:rPr lang="en-GB" sz="2000" dirty="0" smtClean="0">
                <a:latin typeface="Comic Sans MS" panose="030F0702030302020204" pitchFamily="66" charset="0"/>
                <a:hlinkClick r:id="rId2"/>
              </a:rPr>
              <a:t>.</a:t>
            </a:r>
            <a:endParaRPr lang="en-GB" sz="200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120315" y="341484"/>
            <a:ext cx="10740189" cy="1325563"/>
          </a:xfrm>
        </p:spPr>
        <p:txBody>
          <a:bodyPr>
            <a:normAutofit fontScale="90000"/>
          </a:bodyPr>
          <a:lstStyle/>
          <a:p>
            <a:pPr algn="ctr"/>
            <a:r>
              <a:rPr lang="en-GB" sz="6000" u="sng" dirty="0" smtClean="0">
                <a:latin typeface="Kristen ITC" panose="03050502040202030202" pitchFamily="66" charset="0"/>
              </a:rPr>
              <a:t>PRACTICE</a:t>
            </a:r>
            <a:br>
              <a:rPr lang="en-GB" sz="6000" u="sng" dirty="0" smtClean="0">
                <a:latin typeface="Kristen ITC" panose="03050502040202030202" pitchFamily="66" charset="0"/>
              </a:rPr>
            </a:br>
            <a:endParaRPr lang="en-GB" sz="6000" u="sng" dirty="0">
              <a:latin typeface="Kristen ITC" panose="03050502040202030202" pitchFamily="66" charset="0"/>
            </a:endParaRPr>
          </a:p>
        </p:txBody>
      </p:sp>
      <p:pic>
        <p:nvPicPr>
          <p:cNvPr id="15" name="Picture 14"/>
          <p:cNvPicPr>
            <a:picLocks noChangeAspect="1"/>
          </p:cNvPicPr>
          <p:nvPr/>
        </p:nvPicPr>
        <p:blipFill rotWithShape="1">
          <a:blip r:embed="rId3"/>
          <a:srcRect r="29081"/>
          <a:stretch/>
        </p:blipFill>
        <p:spPr>
          <a:xfrm>
            <a:off x="8172624" y="736979"/>
            <a:ext cx="3630680" cy="3469261"/>
          </a:xfrm>
          <a:prstGeom prst="rect">
            <a:avLst/>
          </a:prstGeom>
        </p:spPr>
      </p:pic>
    </p:spTree>
    <p:extLst>
      <p:ext uri="{BB962C8B-B14F-4D97-AF65-F5344CB8AC3E}">
        <p14:creationId xmlns:p14="http://schemas.microsoft.com/office/powerpoint/2010/main" val="3762801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5" name="TextBox 4"/>
          <p:cNvSpPr txBox="1"/>
          <p:nvPr/>
        </p:nvSpPr>
        <p:spPr>
          <a:xfrm>
            <a:off x="495718" y="1004265"/>
            <a:ext cx="11696282"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Key Stage 2</a:t>
            </a:r>
            <a:r>
              <a:rPr kumimoji="0" lang="en-GB" sz="3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p>
          <a:p>
            <a:endParaRPr lang="en-GB" sz="2000" dirty="0" smtClean="0">
              <a:latin typeface="Comic Sans MS" panose="030F0702030302020204" pitchFamily="66" charset="0"/>
            </a:endParaRPr>
          </a:p>
          <a:p>
            <a:r>
              <a:rPr lang="en-GB" sz="2000" dirty="0">
                <a:latin typeface="Comic Sans MS" panose="030F0702030302020204" pitchFamily="66" charset="0"/>
              </a:rPr>
              <a:t>C</a:t>
            </a:r>
            <a:r>
              <a:rPr lang="en-GB" sz="2000" dirty="0" smtClean="0">
                <a:latin typeface="Comic Sans MS" panose="030F0702030302020204" pitchFamily="66" charset="0"/>
              </a:rPr>
              <a:t>reate </a:t>
            </a:r>
            <a:r>
              <a:rPr lang="en-GB" sz="2000" dirty="0">
                <a:latin typeface="Comic Sans MS" panose="030F0702030302020204" pitchFamily="66" charset="0"/>
              </a:rPr>
              <a:t>a creature that breaks out of the egg. It could be a real animal or a made up animal. </a:t>
            </a:r>
          </a:p>
          <a:p>
            <a:r>
              <a:rPr lang="en-GB" sz="2000" dirty="0">
                <a:latin typeface="Comic Sans MS" panose="030F0702030302020204" pitchFamily="66" charset="0"/>
              </a:rPr>
              <a:t>They can then write a descriptive paragraph about the creature they have drawn. Here’s an idea to get them started. </a:t>
            </a:r>
          </a:p>
          <a:p>
            <a:r>
              <a:rPr lang="en-GB" sz="2000" dirty="0">
                <a:latin typeface="Comic Sans MS" panose="030F0702030302020204" pitchFamily="66" charset="0"/>
              </a:rPr>
              <a:t>‘Out of the egg poked an orange, pointy nose that began sniffing the air. In a split second, two stubby arms shot out of each side of the egg and two flippers out of the bottom. The peculiar egg wobbled from side to side and spun round and round in circles until finally out of the egg burst a tiny but very angry creature. Every part of the creature body was a different colour and at a glance looked like a walking rainbow…’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1"/>
          <p:cNvSpPr>
            <a:spLocks noGrp="1"/>
          </p:cNvSpPr>
          <p:nvPr>
            <p:ph type="title"/>
          </p:nvPr>
        </p:nvSpPr>
        <p:spPr>
          <a:xfrm>
            <a:off x="-120315" y="341484"/>
            <a:ext cx="10740189" cy="1325563"/>
          </a:xfrm>
        </p:spPr>
        <p:txBody>
          <a:bodyPr>
            <a:normAutofit fontScale="90000"/>
          </a:bodyPr>
          <a:lstStyle/>
          <a:p>
            <a:pPr algn="ctr"/>
            <a:r>
              <a:rPr lang="en-GB" sz="6000" u="sng" dirty="0" smtClean="0">
                <a:latin typeface="Kristen ITC" panose="03050502040202030202" pitchFamily="66" charset="0"/>
              </a:rPr>
              <a:t>PRACTICE</a:t>
            </a:r>
            <a:br>
              <a:rPr lang="en-GB" sz="6000" u="sng" dirty="0" smtClean="0">
                <a:latin typeface="Kristen ITC" panose="03050502040202030202" pitchFamily="66" charset="0"/>
              </a:rPr>
            </a:br>
            <a:endParaRPr lang="en-GB" sz="6000" u="sng" dirty="0">
              <a:latin typeface="Kristen ITC" panose="03050502040202030202" pitchFamily="66" charset="0"/>
            </a:endParaRPr>
          </a:p>
        </p:txBody>
      </p:sp>
      <p:pic>
        <p:nvPicPr>
          <p:cNvPr id="2" name="Picture 1"/>
          <p:cNvPicPr>
            <a:picLocks noChangeAspect="1"/>
          </p:cNvPicPr>
          <p:nvPr/>
        </p:nvPicPr>
        <p:blipFill>
          <a:blip r:embed="rId2"/>
          <a:stretch>
            <a:fillRect/>
          </a:stretch>
        </p:blipFill>
        <p:spPr>
          <a:xfrm>
            <a:off x="2577318" y="4356149"/>
            <a:ext cx="6707358" cy="2347575"/>
          </a:xfrm>
          <a:prstGeom prst="rect">
            <a:avLst/>
          </a:prstGeom>
        </p:spPr>
      </p:pic>
    </p:spTree>
    <p:extLst>
      <p:ext uri="{BB962C8B-B14F-4D97-AF65-F5344CB8AC3E}">
        <p14:creationId xmlns:p14="http://schemas.microsoft.com/office/powerpoint/2010/main" val="2117504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A57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9567" y="3709944"/>
            <a:ext cx="7259864" cy="188288"/>
          </a:xfrm>
          <a:noFill/>
        </p:spPr>
        <p:txBody>
          <a:bodyPr>
            <a:noAutofit/>
          </a:bodyPr>
          <a:lstStyle/>
          <a:p>
            <a:pPr algn="ctr"/>
            <a:r>
              <a:rPr lang="en-GB" sz="8000" u="sng" dirty="0" smtClean="0">
                <a:latin typeface="Kristen ITC" panose="03050502040202030202" pitchFamily="66" charset="0"/>
              </a:rPr>
              <a:t>Wednesday </a:t>
            </a:r>
            <a:r>
              <a:rPr lang="en-GB" sz="8000" dirty="0">
                <a:latin typeface="Kristen ITC" panose="03050502040202030202" pitchFamily="66" charset="0"/>
              </a:rPr>
              <a:t/>
            </a:r>
            <a:br>
              <a:rPr lang="en-GB" sz="8000" dirty="0">
                <a:latin typeface="Kristen ITC" panose="03050502040202030202" pitchFamily="66" charset="0"/>
              </a:rPr>
            </a:br>
            <a:r>
              <a:rPr lang="en-GB" sz="8000" dirty="0" smtClean="0">
                <a:latin typeface="Kristen ITC" panose="03050502040202030202" pitchFamily="66" charset="0"/>
              </a:rPr>
              <a:t/>
            </a:r>
            <a:br>
              <a:rPr lang="en-GB" sz="8000" dirty="0" smtClean="0">
                <a:latin typeface="Kristen ITC" panose="03050502040202030202" pitchFamily="66" charset="0"/>
              </a:rPr>
            </a:br>
            <a:r>
              <a:rPr lang="en-GB" sz="8000" dirty="0" smtClean="0">
                <a:latin typeface="Kristen ITC" panose="03050502040202030202" pitchFamily="66" charset="0"/>
              </a:rPr>
              <a:t>New Life</a:t>
            </a:r>
            <a:endParaRPr lang="en-GB" sz="7200" dirty="0">
              <a:latin typeface="Kristen ITC" panose="03050502040202030202" pitchFamily="66" charset="0"/>
            </a:endParaRPr>
          </a:p>
        </p:txBody>
      </p:sp>
    </p:spTree>
    <p:extLst>
      <p:ext uri="{BB962C8B-B14F-4D97-AF65-F5344CB8AC3E}">
        <p14:creationId xmlns:p14="http://schemas.microsoft.com/office/powerpoint/2010/main" val="2765573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617582" y="1801268"/>
            <a:ext cx="114243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Key Stage 1&amp;2: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600" dirty="0" smtClean="0">
                <a:solidFill>
                  <a:prstClr val="black"/>
                </a:solidFill>
                <a:latin typeface="Comic Sans MS" panose="030F0702030302020204" pitchFamily="66" charset="0"/>
              </a:rPr>
              <a:t>Watch a chick hatching here. Remind children that soon after the chick hatches, it dries and goes fluffy!</a:t>
            </a:r>
            <a:endParaRPr kumimoji="0" lang="en-GB" sz="3600" b="0" i="0"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p:txBody>
      </p:sp>
      <p:sp>
        <p:nvSpPr>
          <p:cNvPr id="6" name="Title 1"/>
          <p:cNvSpPr>
            <a:spLocks noGrp="1"/>
          </p:cNvSpPr>
          <p:nvPr>
            <p:ph type="title"/>
          </p:nvPr>
        </p:nvSpPr>
        <p:spPr>
          <a:xfrm>
            <a:off x="838200" y="365125"/>
            <a:ext cx="10515600" cy="1325563"/>
          </a:xfrm>
        </p:spPr>
        <p:txBody>
          <a:bodyPr>
            <a:normAutofit/>
          </a:bodyPr>
          <a:lstStyle/>
          <a:p>
            <a:pPr algn="ctr"/>
            <a:r>
              <a:rPr lang="en-GB" sz="6000" u="sng" dirty="0" smtClean="0">
                <a:latin typeface="Kristen ITC" panose="03050502040202030202" pitchFamily="66" charset="0"/>
              </a:rPr>
              <a:t>LEARN</a:t>
            </a:r>
            <a:endParaRPr lang="en-GB" sz="6000" u="sng" dirty="0">
              <a:latin typeface="Kristen ITC" panose="03050502040202030202" pitchFamily="66" charset="0"/>
            </a:endParaRPr>
          </a:p>
        </p:txBody>
      </p:sp>
      <p:sp>
        <p:nvSpPr>
          <p:cNvPr id="3" name="AutoShape 2" descr="The Odd Egg: Amazon.co.uk: Emily Gravett: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4" descr="The Odd Egg: Amazon.co.uk: Emily Gravett: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p:cNvSpPr/>
          <p:nvPr/>
        </p:nvSpPr>
        <p:spPr>
          <a:xfrm>
            <a:off x="1179341" y="4524493"/>
            <a:ext cx="9833317" cy="646331"/>
          </a:xfrm>
          <a:prstGeom prst="rect">
            <a:avLst/>
          </a:prstGeom>
        </p:spPr>
        <p:txBody>
          <a:bodyPr wrap="square">
            <a:spAutoFit/>
          </a:bodyPr>
          <a:lstStyle/>
          <a:p>
            <a:r>
              <a:rPr lang="en-GB" sz="3600" dirty="0">
                <a:hlinkClick r:id="rId2"/>
              </a:rPr>
              <a:t>https://www.youtube.com/watch?v=SyO3YwrsJPg</a:t>
            </a:r>
            <a:endParaRPr lang="en-GB" sz="3600" dirty="0"/>
          </a:p>
        </p:txBody>
      </p:sp>
    </p:spTree>
    <p:extLst>
      <p:ext uri="{BB962C8B-B14F-4D97-AF65-F5344CB8AC3E}">
        <p14:creationId xmlns:p14="http://schemas.microsoft.com/office/powerpoint/2010/main" val="321461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617582" y="1801268"/>
            <a:ext cx="114243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Key Stage 1&amp;2: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Look at</a:t>
            </a:r>
            <a:r>
              <a:rPr kumimoji="0" lang="en-GB" sz="36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this </a:t>
            </a:r>
            <a:r>
              <a:rPr kumimoji="0" lang="en-GB" sz="3600" b="0" i="0" u="none" strike="noStrike" kern="1200" cap="none" spc="0" normalizeH="0" noProof="0" dirty="0" err="1" smtClean="0">
                <a:ln>
                  <a:noFill/>
                </a:ln>
                <a:solidFill>
                  <a:prstClr val="black"/>
                </a:solidFill>
                <a:effectLst/>
                <a:uLnTx/>
                <a:uFillTx/>
                <a:latin typeface="Comic Sans MS" panose="030F0702030302020204" pitchFamily="66" charset="0"/>
                <a:ea typeface="+mn-ea"/>
                <a:cs typeface="+mn-cs"/>
              </a:rPr>
              <a:t>Powerpoint</a:t>
            </a:r>
            <a:r>
              <a:rPr kumimoji="0" lang="en-GB" sz="36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to learn about the life cycle of a chicken </a:t>
            </a:r>
            <a:r>
              <a:rPr kumimoji="0" lang="en-GB" sz="36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hlinkClick r:id="rId2"/>
              </a:rPr>
              <a:t>here on </a:t>
            </a:r>
            <a:r>
              <a:rPr kumimoji="0" lang="en-GB" sz="3600" b="0" i="0" u="none" strike="noStrike" kern="1200" cap="none" spc="0" normalizeH="0" noProof="0" dirty="0" err="1" smtClean="0">
                <a:ln>
                  <a:noFill/>
                </a:ln>
                <a:solidFill>
                  <a:prstClr val="black"/>
                </a:solidFill>
                <a:effectLst/>
                <a:uLnTx/>
                <a:uFillTx/>
                <a:latin typeface="Comic Sans MS" panose="030F0702030302020204" pitchFamily="66" charset="0"/>
                <a:ea typeface="+mn-ea"/>
                <a:cs typeface="+mn-cs"/>
                <a:hlinkClick r:id="rId2"/>
              </a:rPr>
              <a:t>Twinkl</a:t>
            </a:r>
            <a:r>
              <a:rPr kumimoji="0" lang="en-GB" sz="36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hlinkClick r:id="rId2"/>
              </a:rPr>
              <a:t>.</a:t>
            </a:r>
            <a:endParaRPr kumimoji="0" lang="en-GB" sz="3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p:txBody>
      </p:sp>
      <p:sp>
        <p:nvSpPr>
          <p:cNvPr id="6" name="Title 1"/>
          <p:cNvSpPr>
            <a:spLocks noGrp="1"/>
          </p:cNvSpPr>
          <p:nvPr>
            <p:ph type="title"/>
          </p:nvPr>
        </p:nvSpPr>
        <p:spPr>
          <a:xfrm>
            <a:off x="838200" y="365125"/>
            <a:ext cx="10515600" cy="1325563"/>
          </a:xfrm>
        </p:spPr>
        <p:txBody>
          <a:bodyPr>
            <a:normAutofit/>
          </a:bodyPr>
          <a:lstStyle/>
          <a:p>
            <a:pPr algn="ctr"/>
            <a:r>
              <a:rPr lang="en-GB" sz="6000" u="sng" dirty="0" smtClean="0">
                <a:latin typeface="Kristen ITC" panose="03050502040202030202" pitchFamily="66" charset="0"/>
              </a:rPr>
              <a:t>LEARN</a:t>
            </a:r>
            <a:endParaRPr lang="en-GB" sz="6000" u="sng" dirty="0">
              <a:latin typeface="Kristen ITC" panose="03050502040202030202" pitchFamily="66" charset="0"/>
            </a:endParaRPr>
          </a:p>
        </p:txBody>
      </p:sp>
      <p:sp>
        <p:nvSpPr>
          <p:cNvPr id="3" name="AutoShape 2" descr="The Odd Egg: Amazon.co.uk: Emily Gravett: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4" descr="The Odd Egg: Amazon.co.uk: Emily Gravett: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Life Cycle of a Chicken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625" y="3568235"/>
            <a:ext cx="600075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763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5" name="TextBox 4"/>
          <p:cNvSpPr txBox="1"/>
          <p:nvPr/>
        </p:nvSpPr>
        <p:spPr>
          <a:xfrm>
            <a:off x="627016" y="1299784"/>
            <a:ext cx="6097341"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Key Stage 1</a:t>
            </a:r>
            <a:r>
              <a:rPr kumimoji="0" lang="en-GB" sz="36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omic Sans MS" panose="030F0702030302020204" pitchFamily="66" charset="0"/>
              </a:rPr>
              <a:t>Use</a:t>
            </a:r>
            <a:r>
              <a:rPr kumimoji="0" lang="en-GB" sz="3200" b="0" i="0" u="none" strike="noStrike" kern="1200" cap="none" spc="0" normalizeH="0" noProof="0" dirty="0" smtClean="0">
                <a:ln>
                  <a:noFill/>
                </a:ln>
                <a:solidFill>
                  <a:prstClr val="black"/>
                </a:solidFill>
                <a:effectLst/>
                <a:uLnTx/>
                <a:uFillTx/>
                <a:latin typeface="Comic Sans MS" panose="030F0702030302020204" pitchFamily="66" charset="0"/>
              </a:rPr>
              <a:t> a paper plate (or a round piece of card) to create a chicken life cycle. A hand print can be used for the adult chicken. Sting or straw can be used for the nest! If you’ve got some googly eyes, use those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en-GB"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p:txBody>
      </p:sp>
      <p:sp>
        <p:nvSpPr>
          <p:cNvPr id="7" name="Title 1"/>
          <p:cNvSpPr>
            <a:spLocks noGrp="1"/>
          </p:cNvSpPr>
          <p:nvPr>
            <p:ph type="title"/>
          </p:nvPr>
        </p:nvSpPr>
        <p:spPr>
          <a:xfrm>
            <a:off x="-120315" y="341484"/>
            <a:ext cx="10740189" cy="1325563"/>
          </a:xfrm>
        </p:spPr>
        <p:txBody>
          <a:bodyPr>
            <a:normAutofit fontScale="90000"/>
          </a:bodyPr>
          <a:lstStyle/>
          <a:p>
            <a:pPr algn="ctr"/>
            <a:r>
              <a:rPr lang="en-GB" sz="6000" u="sng" dirty="0" smtClean="0">
                <a:latin typeface="Kristen ITC" panose="03050502040202030202" pitchFamily="66" charset="0"/>
              </a:rPr>
              <a:t>PRACTICE</a:t>
            </a:r>
            <a:br>
              <a:rPr lang="en-GB" sz="6000" u="sng" dirty="0" smtClean="0">
                <a:latin typeface="Kristen ITC" panose="03050502040202030202" pitchFamily="66" charset="0"/>
              </a:rPr>
            </a:br>
            <a:endParaRPr lang="en-GB" sz="6000" u="sng" dirty="0">
              <a:latin typeface="Kristen ITC" panose="03050502040202030202" pitchFamily="66" charset="0"/>
            </a:endParaRPr>
          </a:p>
        </p:txBody>
      </p:sp>
      <p:pic>
        <p:nvPicPr>
          <p:cNvPr id="205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637" y="656507"/>
            <a:ext cx="3998864" cy="55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15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8079095" cy="1325563"/>
          </a:xfrm>
        </p:spPr>
        <p:txBody>
          <a:bodyPr>
            <a:normAutofit/>
          </a:bodyPr>
          <a:lstStyle/>
          <a:p>
            <a:pPr algn="ctr"/>
            <a:r>
              <a:rPr lang="en-GB" sz="6000" u="sng" dirty="0" smtClean="0">
                <a:latin typeface="Kristen ITC" panose="03050502040202030202" pitchFamily="66" charset="0"/>
              </a:rPr>
              <a:t>PRACTICAL</a:t>
            </a:r>
            <a:endParaRPr lang="en-GB" sz="6000" u="sng" dirty="0">
              <a:latin typeface="Kristen ITC" panose="03050502040202030202" pitchFamily="66" charset="0"/>
            </a:endParaRPr>
          </a:p>
        </p:txBody>
      </p:sp>
      <p:sp>
        <p:nvSpPr>
          <p:cNvPr id="6" name="Rectangle 5"/>
          <p:cNvSpPr/>
          <p:nvPr/>
        </p:nvSpPr>
        <p:spPr>
          <a:xfrm>
            <a:off x="673768" y="2022448"/>
            <a:ext cx="5164323"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Key Stage 1&amp;2</a:t>
            </a:r>
            <a:r>
              <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smtClean="0">
                <a:solidFill>
                  <a:prstClr val="black"/>
                </a:solidFill>
                <a:latin typeface="Comic Sans MS" panose="030F0702030302020204" pitchFamily="66" charset="0"/>
              </a:rPr>
              <a:t>Build a nest! Watch a </a:t>
            </a:r>
            <a:r>
              <a:rPr lang="en-GB" sz="3200" dirty="0" smtClean="0">
                <a:solidFill>
                  <a:prstClr val="black"/>
                </a:solidFill>
                <a:latin typeface="Comic Sans MS" panose="030F0702030302020204" pitchFamily="66" charset="0"/>
                <a:hlinkClick r:id="rId2"/>
              </a:rPr>
              <a:t>time-lapse video </a:t>
            </a:r>
            <a:r>
              <a:rPr lang="en-GB" sz="3200" dirty="0" smtClean="0">
                <a:solidFill>
                  <a:prstClr val="black"/>
                </a:solidFill>
                <a:latin typeface="Comic Sans MS" panose="030F0702030302020204" pitchFamily="66" charset="0"/>
              </a:rPr>
              <a:t>of a bird building a nest. Use grass cuttings, stray, twigs… anything you can get your hands on to build a bird nest. Use mud/clay to line the inside! </a:t>
            </a:r>
            <a:endParaRPr kumimoji="0" lang="en-GB"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p>
        </p:txBody>
      </p:sp>
      <p:sp>
        <p:nvSpPr>
          <p:cNvPr id="4" name="AutoShape 2" descr="Crafts for Kids: DIY Bird Nes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9392667" y="714485"/>
            <a:ext cx="2786770" cy="3511330"/>
          </a:xfrm>
          <a:prstGeom prst="rect">
            <a:avLst/>
          </a:prstGeom>
        </p:spPr>
      </p:pic>
      <p:pic>
        <p:nvPicPr>
          <p:cNvPr id="8" name="Picture 7"/>
          <p:cNvPicPr>
            <a:picLocks noChangeAspect="1"/>
          </p:cNvPicPr>
          <p:nvPr/>
        </p:nvPicPr>
        <p:blipFill>
          <a:blip r:embed="rId4"/>
          <a:stretch>
            <a:fillRect/>
          </a:stretch>
        </p:blipFill>
        <p:spPr>
          <a:xfrm>
            <a:off x="7151663" y="250825"/>
            <a:ext cx="2057400" cy="2219325"/>
          </a:xfrm>
          <a:prstGeom prst="rect">
            <a:avLst/>
          </a:prstGeom>
        </p:spPr>
      </p:pic>
      <p:pic>
        <p:nvPicPr>
          <p:cNvPr id="9" name="Picture 8"/>
          <p:cNvPicPr>
            <a:picLocks noChangeAspect="1"/>
          </p:cNvPicPr>
          <p:nvPr/>
        </p:nvPicPr>
        <p:blipFill>
          <a:blip r:embed="rId5"/>
          <a:stretch>
            <a:fillRect/>
          </a:stretch>
        </p:blipFill>
        <p:spPr>
          <a:xfrm>
            <a:off x="6198576" y="2593816"/>
            <a:ext cx="3010487" cy="1829289"/>
          </a:xfrm>
          <a:prstGeom prst="rect">
            <a:avLst/>
          </a:prstGeom>
        </p:spPr>
      </p:pic>
      <p:pic>
        <p:nvPicPr>
          <p:cNvPr id="5" name="Picture 4"/>
          <p:cNvPicPr>
            <a:picLocks noChangeAspect="1"/>
          </p:cNvPicPr>
          <p:nvPr/>
        </p:nvPicPr>
        <p:blipFill>
          <a:blip r:embed="rId6"/>
          <a:stretch>
            <a:fillRect/>
          </a:stretch>
        </p:blipFill>
        <p:spPr>
          <a:xfrm>
            <a:off x="7596554" y="4606029"/>
            <a:ext cx="4091918" cy="2131482"/>
          </a:xfrm>
          <a:prstGeom prst="rect">
            <a:avLst/>
          </a:prstGeom>
        </p:spPr>
      </p:pic>
    </p:spTree>
    <p:extLst>
      <p:ext uri="{BB962C8B-B14F-4D97-AF65-F5344CB8AC3E}">
        <p14:creationId xmlns:p14="http://schemas.microsoft.com/office/powerpoint/2010/main" val="173190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772"/>
            <a:ext cx="10515600" cy="1325563"/>
          </a:xfrm>
        </p:spPr>
        <p:txBody>
          <a:bodyPr/>
          <a:lstStyle/>
          <a:p>
            <a:r>
              <a:rPr lang="en-GB" u="sng" dirty="0" smtClean="0">
                <a:latin typeface="Kristen ITC" panose="03050502040202030202" pitchFamily="66" charset="0"/>
              </a:rPr>
              <a:t>Some practical points</a:t>
            </a:r>
            <a:r>
              <a:rPr lang="en-GB" dirty="0" smtClean="0"/>
              <a:t>	</a:t>
            </a:r>
            <a:endParaRPr lang="en-GB" dirty="0"/>
          </a:p>
        </p:txBody>
      </p:sp>
      <p:sp>
        <p:nvSpPr>
          <p:cNvPr id="4" name="Rectangle 3"/>
          <p:cNvSpPr/>
          <p:nvPr/>
        </p:nvSpPr>
        <p:spPr>
          <a:xfrm>
            <a:off x="747346" y="1225690"/>
            <a:ext cx="11322734" cy="3785652"/>
          </a:xfrm>
          <a:prstGeom prst="rect">
            <a:avLst/>
          </a:prstGeom>
        </p:spPr>
        <p:txBody>
          <a:bodyPr wrap="square">
            <a:spAutoFit/>
          </a:bodyPr>
          <a:lstStyle/>
          <a:p>
            <a:pPr marL="285750" indent="-285750">
              <a:buFont typeface="Arial" panose="020B0604020202020204" pitchFamily="34" charset="0"/>
              <a:buChar char="•"/>
            </a:pPr>
            <a:r>
              <a:rPr lang="en-GB" sz="2400" dirty="0">
                <a:latin typeface="Comic Sans MS" panose="030F0702030302020204" pitchFamily="66" charset="0"/>
              </a:rPr>
              <a:t>Some of the activities in this </a:t>
            </a:r>
            <a:r>
              <a:rPr lang="en-GB" sz="2400" dirty="0" err="1">
                <a:latin typeface="Comic Sans MS" panose="030F0702030302020204" pitchFamily="66" charset="0"/>
              </a:rPr>
              <a:t>Powerpoint</a:t>
            </a:r>
            <a:r>
              <a:rPr lang="en-GB" sz="2400" dirty="0">
                <a:latin typeface="Comic Sans MS" panose="030F0702030302020204" pitchFamily="66" charset="0"/>
              </a:rPr>
              <a:t> are dependent on being able to print some resources from </a:t>
            </a:r>
            <a:r>
              <a:rPr lang="en-GB" sz="2400" u="sng" dirty="0" err="1">
                <a:latin typeface="Comic Sans MS" panose="030F0702030302020204" pitchFamily="66" charset="0"/>
              </a:rPr>
              <a:t>Twinkl</a:t>
            </a:r>
            <a:r>
              <a:rPr lang="en-GB" sz="2400" u="sng" dirty="0">
                <a:latin typeface="Comic Sans MS" panose="030F0702030302020204" pitchFamily="66" charset="0"/>
              </a:rPr>
              <a:t>. </a:t>
            </a:r>
            <a:r>
              <a:rPr lang="en-GB" sz="2400" dirty="0">
                <a:latin typeface="Comic Sans MS" panose="030F0702030302020204" pitchFamily="66" charset="0"/>
              </a:rPr>
              <a:t>Not everyone will have access to a </a:t>
            </a:r>
            <a:r>
              <a:rPr lang="en-GB" sz="2400" u="sng" dirty="0">
                <a:latin typeface="Comic Sans MS" panose="030F0702030302020204" pitchFamily="66" charset="0"/>
              </a:rPr>
              <a:t>printer. </a:t>
            </a:r>
            <a:r>
              <a:rPr lang="en-GB" sz="2400" dirty="0">
                <a:latin typeface="Comic Sans MS" panose="030F0702030302020204" pitchFamily="66" charset="0"/>
              </a:rPr>
              <a:t>There will be lots of ways you can tweak activities or just show the information on a computer / laptop / </a:t>
            </a:r>
            <a:r>
              <a:rPr lang="en-GB" sz="2400" dirty="0" err="1">
                <a:latin typeface="Comic Sans MS" panose="030F0702030302020204" pitchFamily="66" charset="0"/>
              </a:rPr>
              <a:t>ipad</a:t>
            </a:r>
            <a:r>
              <a:rPr lang="en-GB" sz="2400" dirty="0">
                <a:latin typeface="Comic Sans MS" panose="030F0702030302020204" pitchFamily="66" charset="0"/>
              </a:rPr>
              <a:t> screen</a:t>
            </a:r>
            <a:r>
              <a:rPr lang="en-GB" sz="2400" dirty="0" smtClean="0">
                <a:latin typeface="Comic Sans MS" panose="030F0702030302020204" pitchFamily="66" charset="0"/>
              </a:rPr>
              <a:t>.</a:t>
            </a:r>
          </a:p>
          <a:p>
            <a:pPr marL="285750" indent="-285750">
              <a:buFont typeface="Arial" panose="020B0604020202020204" pitchFamily="34" charset="0"/>
              <a:buChar char="•"/>
            </a:pPr>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I’ve listed other </a:t>
            </a:r>
            <a:r>
              <a:rPr lang="en-GB" sz="2400" u="sng" dirty="0">
                <a:latin typeface="Comic Sans MS" panose="030F0702030302020204" pitchFamily="66" charset="0"/>
              </a:rPr>
              <a:t>practical resources </a:t>
            </a:r>
            <a:r>
              <a:rPr lang="en-GB" sz="2400" dirty="0">
                <a:latin typeface="Comic Sans MS" panose="030F0702030302020204" pitchFamily="66" charset="0"/>
              </a:rPr>
              <a:t>needed but obviously again, not everyone has access to these resources. Perhaps that’s where </a:t>
            </a:r>
            <a:r>
              <a:rPr lang="en-GB" sz="2400" u="sng" dirty="0">
                <a:latin typeface="Comic Sans MS" panose="030F0702030302020204" pitchFamily="66" charset="0"/>
              </a:rPr>
              <a:t>friends and neighbours could </a:t>
            </a:r>
            <a:r>
              <a:rPr lang="en-GB" sz="2400" u="sng" dirty="0" smtClean="0">
                <a:latin typeface="Comic Sans MS" panose="030F0702030302020204" pitchFamily="66" charset="0"/>
              </a:rPr>
              <a:t>safely be asked </a:t>
            </a:r>
            <a:r>
              <a:rPr lang="en-GB" sz="2400" dirty="0">
                <a:latin typeface="Comic Sans MS" panose="030F0702030302020204" pitchFamily="66" charset="0"/>
              </a:rPr>
              <a:t>or </a:t>
            </a:r>
            <a:r>
              <a:rPr lang="en-GB" sz="2400" dirty="0" smtClean="0">
                <a:latin typeface="Comic Sans MS" panose="030F0702030302020204" pitchFamily="66" charset="0"/>
              </a:rPr>
              <a:t>perhaps in your online </a:t>
            </a:r>
            <a:r>
              <a:rPr lang="en-GB" sz="2400" dirty="0">
                <a:latin typeface="Comic Sans MS" panose="030F0702030302020204" pitchFamily="66" charset="0"/>
              </a:rPr>
              <a:t>community groups</a:t>
            </a:r>
            <a:r>
              <a:rPr lang="en-GB" sz="2400" dirty="0" smtClean="0">
                <a:latin typeface="Comic Sans MS" panose="030F0702030302020204" pitchFamily="66" charset="0"/>
              </a:rPr>
              <a:t>.</a:t>
            </a:r>
          </a:p>
          <a:p>
            <a:r>
              <a:rPr lang="en-GB" sz="2400" dirty="0" smtClean="0">
                <a:latin typeface="Comic Sans MS" panose="030F0702030302020204" pitchFamily="66" charset="0"/>
              </a:rPr>
              <a:t> </a:t>
            </a:r>
            <a:endParaRPr lang="en-GB" sz="2400" dirty="0">
              <a:latin typeface="Comic Sans MS" panose="030F0702030302020204" pitchFamily="66" charset="0"/>
            </a:endParaRPr>
          </a:p>
        </p:txBody>
      </p:sp>
    </p:spTree>
    <p:extLst>
      <p:ext uri="{BB962C8B-B14F-4D97-AF65-F5344CB8AC3E}">
        <p14:creationId xmlns:p14="http://schemas.microsoft.com/office/powerpoint/2010/main" val="3221414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A57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3083" y="3645775"/>
            <a:ext cx="5844817" cy="306805"/>
          </a:xfrm>
          <a:noFill/>
        </p:spPr>
        <p:txBody>
          <a:bodyPr>
            <a:noAutofit/>
          </a:bodyPr>
          <a:lstStyle/>
          <a:p>
            <a:pPr algn="ctr"/>
            <a:r>
              <a:rPr lang="en-GB" sz="8000" u="sng" dirty="0" smtClean="0">
                <a:latin typeface="Kristen ITC" panose="03050502040202030202" pitchFamily="66" charset="0"/>
              </a:rPr>
              <a:t>Thursday</a:t>
            </a:r>
            <a:r>
              <a:rPr lang="en-GB" sz="8000" dirty="0">
                <a:latin typeface="Kristen ITC" panose="03050502040202030202" pitchFamily="66" charset="0"/>
              </a:rPr>
              <a:t/>
            </a:r>
            <a:br>
              <a:rPr lang="en-GB" sz="8000" dirty="0">
                <a:latin typeface="Kristen ITC" panose="03050502040202030202" pitchFamily="66" charset="0"/>
              </a:rPr>
            </a:br>
            <a:r>
              <a:rPr lang="en-GB" sz="8000" dirty="0" smtClean="0">
                <a:latin typeface="Kristen ITC" panose="03050502040202030202" pitchFamily="66" charset="0"/>
              </a:rPr>
              <a:t>Craft Day</a:t>
            </a:r>
            <a:r>
              <a:rPr lang="en-GB" sz="7200" dirty="0" smtClean="0">
                <a:latin typeface="Kristen ITC" panose="03050502040202030202" pitchFamily="66" charset="0"/>
              </a:rPr>
              <a:t/>
            </a:r>
            <a:br>
              <a:rPr lang="en-GB" sz="7200" dirty="0" smtClean="0">
                <a:latin typeface="Kristen ITC" panose="03050502040202030202" pitchFamily="66" charset="0"/>
              </a:rPr>
            </a:br>
            <a:endParaRPr lang="en-GB" sz="7200" dirty="0">
              <a:latin typeface="Kristen ITC" panose="03050502040202030202" pitchFamily="66" charset="0"/>
            </a:endParaRPr>
          </a:p>
        </p:txBody>
      </p:sp>
    </p:spTree>
    <p:extLst>
      <p:ext uri="{BB962C8B-B14F-4D97-AF65-F5344CB8AC3E}">
        <p14:creationId xmlns:p14="http://schemas.microsoft.com/office/powerpoint/2010/main" val="3318865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u="sng" dirty="0" smtClean="0">
                <a:latin typeface="Kristen ITC" panose="03050502040202030202" pitchFamily="66" charset="0"/>
              </a:rPr>
              <a:t>CRAFT</a:t>
            </a:r>
            <a:endParaRPr lang="en-GB" sz="6000" u="sng" dirty="0">
              <a:latin typeface="Kristen ITC" panose="03050502040202030202" pitchFamily="66" charset="0"/>
            </a:endParaRPr>
          </a:p>
        </p:txBody>
      </p:sp>
      <p:pic>
        <p:nvPicPr>
          <p:cNvPr id="1026" name="Picture 2" descr="craft easter crosses with leftover egg dy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1233"/>
          <a:stretch/>
        </p:blipFill>
        <p:spPr bwMode="auto">
          <a:xfrm rot="616441">
            <a:off x="7848080" y="2250831"/>
            <a:ext cx="3219743" cy="3496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2166425"/>
            <a:ext cx="6012766" cy="2800767"/>
          </a:xfrm>
          <a:prstGeom prst="rect">
            <a:avLst/>
          </a:prstGeom>
          <a:noFill/>
        </p:spPr>
        <p:txBody>
          <a:bodyPr wrap="square" rtlCol="0">
            <a:spAutoFit/>
          </a:bodyPr>
          <a:lstStyle/>
          <a:p>
            <a:pPr algn="ctr"/>
            <a:r>
              <a:rPr lang="en-GB" sz="4400" dirty="0" smtClean="0">
                <a:latin typeface="Comic Sans MS" panose="030F0702030302020204" pitchFamily="66" charset="0"/>
              </a:rPr>
              <a:t>Make crosses using kitchen roll and food dye. Instructions can be found </a:t>
            </a:r>
            <a:r>
              <a:rPr lang="en-GB" sz="4400" dirty="0" smtClean="0">
                <a:latin typeface="Comic Sans MS" panose="030F0702030302020204" pitchFamily="66" charset="0"/>
                <a:hlinkClick r:id="rId3"/>
              </a:rPr>
              <a:t>here.</a:t>
            </a:r>
            <a:endParaRPr lang="en-GB" sz="4400" dirty="0">
              <a:latin typeface="Comic Sans MS" panose="030F0702030302020204" pitchFamily="66" charset="0"/>
            </a:endParaRPr>
          </a:p>
        </p:txBody>
      </p:sp>
    </p:spTree>
    <p:extLst>
      <p:ext uri="{BB962C8B-B14F-4D97-AF65-F5344CB8AC3E}">
        <p14:creationId xmlns:p14="http://schemas.microsoft.com/office/powerpoint/2010/main" val="3981925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A57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3083" y="3645775"/>
            <a:ext cx="8880117" cy="621425"/>
          </a:xfrm>
          <a:solidFill>
            <a:srgbClr val="9A57CD"/>
          </a:solidFill>
        </p:spPr>
        <p:txBody>
          <a:bodyPr>
            <a:noAutofit/>
          </a:bodyPr>
          <a:lstStyle/>
          <a:p>
            <a:pPr algn="ctr"/>
            <a:r>
              <a:rPr lang="en-GB" sz="8000" u="sng" dirty="0" smtClean="0">
                <a:latin typeface="Kristen ITC" panose="03050502040202030202" pitchFamily="66" charset="0"/>
              </a:rPr>
              <a:t>Friday</a:t>
            </a:r>
            <a:r>
              <a:rPr lang="en-GB" sz="8000" dirty="0">
                <a:latin typeface="Kristen ITC" panose="03050502040202030202" pitchFamily="66" charset="0"/>
              </a:rPr>
              <a:t/>
            </a:r>
            <a:br>
              <a:rPr lang="en-GB" sz="8000" dirty="0">
                <a:latin typeface="Kristen ITC" panose="03050502040202030202" pitchFamily="66" charset="0"/>
              </a:rPr>
            </a:br>
            <a:r>
              <a:rPr lang="en-GB" sz="8000" dirty="0" smtClean="0">
                <a:latin typeface="Kristen ITC" panose="03050502040202030202" pitchFamily="66" charset="0"/>
              </a:rPr>
              <a:t/>
            </a:r>
            <a:br>
              <a:rPr lang="en-GB" sz="8000" dirty="0" smtClean="0">
                <a:latin typeface="Kristen ITC" panose="03050502040202030202" pitchFamily="66" charset="0"/>
              </a:rPr>
            </a:br>
            <a:r>
              <a:rPr lang="en-GB" sz="8000" dirty="0" smtClean="0">
                <a:latin typeface="Kristen ITC" panose="03050502040202030202" pitchFamily="66" charset="0"/>
              </a:rPr>
              <a:t>Egg Fun</a:t>
            </a:r>
            <a:r>
              <a:rPr lang="en-GB" sz="7200" dirty="0" smtClean="0">
                <a:latin typeface="Kristen ITC" panose="03050502040202030202" pitchFamily="66" charset="0"/>
              </a:rPr>
              <a:t/>
            </a:r>
            <a:br>
              <a:rPr lang="en-GB" sz="7200" dirty="0" smtClean="0">
                <a:latin typeface="Kristen ITC" panose="03050502040202030202" pitchFamily="66" charset="0"/>
              </a:rPr>
            </a:br>
            <a:endParaRPr lang="en-GB" sz="7200" dirty="0">
              <a:latin typeface="Kristen ITC" panose="03050502040202030202" pitchFamily="66" charset="0"/>
            </a:endParaRPr>
          </a:p>
        </p:txBody>
      </p:sp>
    </p:spTree>
    <p:extLst>
      <p:ext uri="{BB962C8B-B14F-4D97-AF65-F5344CB8AC3E}">
        <p14:creationId xmlns:p14="http://schemas.microsoft.com/office/powerpoint/2010/main" val="1317759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134"/>
            <a:ext cx="7920111" cy="1325563"/>
          </a:xfrm>
        </p:spPr>
        <p:txBody>
          <a:bodyPr>
            <a:normAutofit/>
          </a:bodyPr>
          <a:lstStyle/>
          <a:p>
            <a:pPr algn="ctr"/>
            <a:r>
              <a:rPr lang="en-GB" sz="6000" u="sng" dirty="0" smtClean="0">
                <a:latin typeface="Kristen ITC" panose="03050502040202030202" pitchFamily="66" charset="0"/>
              </a:rPr>
              <a:t>PRACTICAL</a:t>
            </a:r>
            <a:endParaRPr lang="en-GB" sz="6000" u="sng" dirty="0">
              <a:latin typeface="Kristen ITC" panose="03050502040202030202" pitchFamily="66" charset="0"/>
            </a:endParaRPr>
          </a:p>
        </p:txBody>
      </p:sp>
      <p:sp>
        <p:nvSpPr>
          <p:cNvPr id="3" name="Content Placeholder 2"/>
          <p:cNvSpPr>
            <a:spLocks noGrp="1"/>
          </p:cNvSpPr>
          <p:nvPr>
            <p:ph idx="1"/>
          </p:nvPr>
        </p:nvSpPr>
        <p:spPr>
          <a:xfrm>
            <a:off x="431349" y="1809518"/>
            <a:ext cx="6179001" cy="4351338"/>
          </a:xfrm>
        </p:spPr>
        <p:txBody>
          <a:bodyPr>
            <a:noAutofit/>
          </a:bodyPr>
          <a:lstStyle/>
          <a:p>
            <a:endParaRPr lang="en-GB" sz="3200" dirty="0" smtClean="0"/>
          </a:p>
          <a:p>
            <a:pPr marL="0" indent="0">
              <a:buNone/>
            </a:pPr>
            <a:r>
              <a:rPr lang="en-GB" sz="3200" dirty="0" smtClean="0"/>
              <a:t>                      </a:t>
            </a:r>
          </a:p>
        </p:txBody>
      </p:sp>
      <p:sp>
        <p:nvSpPr>
          <p:cNvPr id="4" name="Rectangle 3"/>
          <p:cNvSpPr/>
          <p:nvPr/>
        </p:nvSpPr>
        <p:spPr>
          <a:xfrm>
            <a:off x="669680" y="1809518"/>
            <a:ext cx="6515100" cy="3970318"/>
          </a:xfrm>
          <a:prstGeom prst="rect">
            <a:avLst/>
          </a:prstGeom>
        </p:spPr>
        <p:txBody>
          <a:bodyPr wrap="square">
            <a:spAutoFit/>
          </a:bodyPr>
          <a:lstStyle/>
          <a:p>
            <a:r>
              <a:rPr lang="en-GB" sz="2800" u="sng" dirty="0" smtClean="0">
                <a:latin typeface="Comic Sans MS" panose="030F0702030302020204" pitchFamily="66" charset="0"/>
              </a:rPr>
              <a:t>Key Stage </a:t>
            </a:r>
            <a:r>
              <a:rPr lang="en-GB" sz="2800" u="sng" dirty="0" smtClean="0">
                <a:latin typeface="Comic Sans MS" panose="030F0702030302020204" pitchFamily="66" charset="0"/>
              </a:rPr>
              <a:t>1&amp;2</a:t>
            </a:r>
          </a:p>
          <a:p>
            <a:r>
              <a:rPr lang="en-GB" sz="2800" dirty="0" smtClean="0">
                <a:latin typeface="Comic Sans MS" panose="030F0702030302020204" pitchFamily="66" charset="0"/>
              </a:rPr>
              <a:t>Follow </a:t>
            </a:r>
            <a:r>
              <a:rPr lang="en-GB" sz="2800" dirty="0" smtClean="0">
                <a:latin typeface="Comic Sans MS" panose="030F0702030302020204" pitchFamily="66" charset="0"/>
                <a:hlinkClick r:id="rId2"/>
              </a:rPr>
              <a:t>this link </a:t>
            </a:r>
            <a:r>
              <a:rPr lang="en-GB" sz="2800" dirty="0" smtClean="0">
                <a:latin typeface="Comic Sans MS" panose="030F0702030302020204" pitchFamily="66" charset="0"/>
              </a:rPr>
              <a:t>to find instructions on making fizzy eggs with food colouring!</a:t>
            </a:r>
          </a:p>
          <a:p>
            <a:endParaRPr lang="en-GB" sz="2800" dirty="0">
              <a:latin typeface="Comic Sans MS" panose="030F0702030302020204" pitchFamily="66" charset="0"/>
            </a:endParaRPr>
          </a:p>
          <a:p>
            <a:endParaRPr lang="en-GB" sz="2800" dirty="0" smtClean="0">
              <a:latin typeface="Comic Sans MS" panose="030F0702030302020204" pitchFamily="66" charset="0"/>
            </a:endParaRPr>
          </a:p>
          <a:p>
            <a:endParaRPr lang="en-GB" sz="2800" dirty="0">
              <a:latin typeface="Comic Sans MS" panose="030F0702030302020204" pitchFamily="66" charset="0"/>
            </a:endParaRPr>
          </a:p>
          <a:p>
            <a:r>
              <a:rPr lang="en-GB" sz="2800" dirty="0" smtClean="0">
                <a:latin typeface="Comic Sans MS" panose="030F0702030302020204" pitchFamily="66" charset="0"/>
              </a:rPr>
              <a:t>Alternatively, make bouncy Easter eggs by following </a:t>
            </a:r>
            <a:r>
              <a:rPr lang="en-GB" sz="2800" dirty="0" smtClean="0">
                <a:latin typeface="Comic Sans MS" panose="030F0702030302020204" pitchFamily="66" charset="0"/>
                <a:hlinkClick r:id="rId3"/>
              </a:rPr>
              <a:t>this link </a:t>
            </a:r>
            <a:r>
              <a:rPr lang="en-GB" sz="2800" dirty="0" smtClean="0">
                <a:latin typeface="Comic Sans MS" panose="030F0702030302020204" pitchFamily="66" charset="0"/>
              </a:rPr>
              <a:t>to find the instructions.</a:t>
            </a:r>
            <a:endParaRPr lang="en-GB" sz="2800" dirty="0" smtClean="0">
              <a:latin typeface="Comic Sans MS" panose="030F0702030302020204" pitchFamily="66" charset="0"/>
            </a:endParaRPr>
          </a:p>
        </p:txBody>
      </p:sp>
      <p:pic>
        <p:nvPicPr>
          <p:cNvPr id="4098" name="Picture 2" descr="https://2.bp.blogspot.com/-lNGrn_Qyb8A/WNys6Qa9yiI/AAAAAAAJjEo/Ictrr2LsuTAMBm0jEg32r7k9RdkoJ72sACLcB/s640/volcano%2Beggs%2Bfizzy%2Beggs%2Bsquare%2Binstag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63516">
            <a:off x="7766721" y="636243"/>
            <a:ext cx="3164400" cy="31644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srcRect l="-953" t="71049" r="1722" b="441"/>
          <a:stretch/>
        </p:blipFill>
        <p:spPr>
          <a:xfrm>
            <a:off x="7016813" y="4600075"/>
            <a:ext cx="4843618" cy="1988653"/>
          </a:xfrm>
          <a:prstGeom prst="rect">
            <a:avLst/>
          </a:prstGeom>
        </p:spPr>
      </p:pic>
    </p:spTree>
    <p:extLst>
      <p:ext uri="{BB962C8B-B14F-4D97-AF65-F5344CB8AC3E}">
        <p14:creationId xmlns:p14="http://schemas.microsoft.com/office/powerpoint/2010/main" val="1798068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716" y="602455"/>
            <a:ext cx="10515600" cy="1325563"/>
          </a:xfrm>
        </p:spPr>
        <p:txBody>
          <a:bodyPr/>
          <a:lstStyle/>
          <a:p>
            <a:r>
              <a:rPr lang="en-GB" u="sng" dirty="0" err="1" smtClean="0">
                <a:latin typeface="Kristen ITC" panose="03050502040202030202" pitchFamily="66" charset="0"/>
              </a:rPr>
              <a:t>Twinkl</a:t>
            </a:r>
            <a:r>
              <a:rPr lang="en-GB" dirty="0" smtClean="0"/>
              <a:t>	</a:t>
            </a:r>
            <a:endParaRPr lang="en-GB" dirty="0"/>
          </a:p>
        </p:txBody>
      </p:sp>
      <p:sp>
        <p:nvSpPr>
          <p:cNvPr id="3" name="Content Placeholder 2"/>
          <p:cNvSpPr>
            <a:spLocks noGrp="1"/>
          </p:cNvSpPr>
          <p:nvPr>
            <p:ph idx="1"/>
          </p:nvPr>
        </p:nvSpPr>
        <p:spPr>
          <a:xfrm>
            <a:off x="485274" y="2448761"/>
            <a:ext cx="10515600" cy="4351338"/>
          </a:xfrm>
        </p:spPr>
        <p:txBody>
          <a:bodyPr/>
          <a:lstStyle/>
          <a:p>
            <a:r>
              <a:rPr lang="en-GB" dirty="0" smtClean="0">
                <a:latin typeface="Comic Sans MS" panose="030F0702030302020204" pitchFamily="66" charset="0"/>
              </a:rPr>
              <a:t>A lot of resources we use come from </a:t>
            </a:r>
            <a:r>
              <a:rPr lang="en-GB" dirty="0" err="1" smtClean="0">
                <a:latin typeface="Comic Sans MS" panose="030F0702030302020204" pitchFamily="66" charset="0"/>
              </a:rPr>
              <a:t>Twinkl</a:t>
            </a:r>
            <a:r>
              <a:rPr lang="en-GB" dirty="0" smtClean="0">
                <a:latin typeface="Comic Sans MS" panose="030F0702030302020204" pitchFamily="66" charset="0"/>
              </a:rPr>
              <a:t> because they have such a variety of </a:t>
            </a:r>
            <a:r>
              <a:rPr lang="en-GB" dirty="0" err="1" smtClean="0">
                <a:latin typeface="Comic Sans MS" panose="030F0702030302020204" pitchFamily="66" charset="0"/>
              </a:rPr>
              <a:t>Powerpoints</a:t>
            </a:r>
            <a:r>
              <a:rPr lang="en-GB" dirty="0" smtClean="0">
                <a:latin typeface="Comic Sans MS" panose="030F0702030302020204" pitchFamily="66" charset="0"/>
              </a:rPr>
              <a:t>, work sheets and practical resources.</a:t>
            </a:r>
          </a:p>
          <a:p>
            <a:r>
              <a:rPr lang="en-GB" dirty="0" err="1" smtClean="0">
                <a:latin typeface="Comic Sans MS" panose="030F0702030302020204" pitchFamily="66" charset="0"/>
              </a:rPr>
              <a:t>Twinkl</a:t>
            </a:r>
            <a:r>
              <a:rPr lang="en-GB" dirty="0" smtClean="0">
                <a:latin typeface="Comic Sans MS" panose="030F0702030302020204" pitchFamily="66" charset="0"/>
              </a:rPr>
              <a:t> are amazingly doing a months free membership:</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a:t>
            </a:r>
            <a:r>
              <a:rPr lang="en-GB" dirty="0" smtClean="0">
                <a:latin typeface="Comic Sans MS" panose="030F0702030302020204" pitchFamily="66" charset="0"/>
                <a:hlinkClick r:id="rId2"/>
              </a:rPr>
              <a:t>www.twinkl.co.uk/offer</a:t>
            </a:r>
            <a:r>
              <a:rPr lang="en-GB" dirty="0" smtClean="0">
                <a:latin typeface="Comic Sans MS" panose="030F0702030302020204" pitchFamily="66" charset="0"/>
              </a:rPr>
              <a:t> </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enter the code: PARENTSTWINKLHELPS</a:t>
            </a:r>
            <a:endParaRPr lang="en-GB"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027443" y="365125"/>
            <a:ext cx="2543175" cy="1800225"/>
          </a:xfrm>
          <a:prstGeom prst="rect">
            <a:avLst/>
          </a:prstGeom>
        </p:spPr>
      </p:pic>
    </p:spTree>
    <p:extLst>
      <p:ext uri="{BB962C8B-B14F-4D97-AF65-F5344CB8AC3E}">
        <p14:creationId xmlns:p14="http://schemas.microsoft.com/office/powerpoint/2010/main" val="3003228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A57C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2697"/>
            <a:ext cx="9144000" cy="2387600"/>
          </a:xfrm>
        </p:spPr>
        <p:txBody>
          <a:bodyPr>
            <a:normAutofit/>
          </a:bodyPr>
          <a:lstStyle/>
          <a:p>
            <a:r>
              <a:rPr lang="en-GB" sz="6600" u="sng" dirty="0" smtClean="0">
                <a:latin typeface="Kristen ITC" panose="03050502040202030202" pitchFamily="66" charset="0"/>
              </a:rPr>
              <a:t>Home Schooling </a:t>
            </a:r>
            <a:r>
              <a:rPr lang="en-GB" sz="6600" dirty="0" smtClean="0">
                <a:latin typeface="Kristen ITC" panose="03050502040202030202" pitchFamily="66" charset="0"/>
              </a:rPr>
              <a:t/>
            </a:r>
            <a:br>
              <a:rPr lang="en-GB" sz="6600" dirty="0" smtClean="0">
                <a:latin typeface="Kristen ITC" panose="03050502040202030202" pitchFamily="66" charset="0"/>
              </a:rPr>
            </a:br>
            <a:r>
              <a:rPr lang="en-GB" sz="6600" dirty="0" smtClean="0">
                <a:latin typeface="Kristen ITC" panose="03050502040202030202" pitchFamily="66" charset="0"/>
              </a:rPr>
              <a:t>Week 3</a:t>
            </a:r>
            <a:endParaRPr lang="en-GB" sz="6600" dirty="0">
              <a:latin typeface="Kristen ITC" panose="03050502040202030202" pitchFamily="66" charset="0"/>
            </a:endParaRPr>
          </a:p>
        </p:txBody>
      </p:sp>
      <p:sp>
        <p:nvSpPr>
          <p:cNvPr id="3" name="Subtitle 2"/>
          <p:cNvSpPr>
            <a:spLocks noGrp="1"/>
          </p:cNvSpPr>
          <p:nvPr>
            <p:ph type="subTitle" idx="1"/>
          </p:nvPr>
        </p:nvSpPr>
        <p:spPr/>
        <p:txBody>
          <a:bodyPr>
            <a:noAutofit/>
          </a:bodyPr>
          <a:lstStyle/>
          <a:p>
            <a:r>
              <a:rPr lang="en-GB" sz="13800" dirty="0" smtClean="0">
                <a:latin typeface="Kristen ITC" panose="03050502040202030202" pitchFamily="66" charset="0"/>
              </a:rPr>
              <a:t>Easter</a:t>
            </a:r>
            <a:endParaRPr lang="en-GB" sz="13800" dirty="0">
              <a:latin typeface="Kristen ITC" panose="03050502040202030202" pitchFamily="66" charset="0"/>
            </a:endParaRPr>
          </a:p>
        </p:txBody>
      </p:sp>
    </p:spTree>
    <p:extLst>
      <p:ext uri="{BB962C8B-B14F-4D97-AF65-F5344CB8AC3E}">
        <p14:creationId xmlns:p14="http://schemas.microsoft.com/office/powerpoint/2010/main" val="211631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365125"/>
            <a:ext cx="11366696" cy="1325563"/>
          </a:xfrm>
        </p:spPr>
        <p:txBody>
          <a:bodyPr/>
          <a:lstStyle/>
          <a:p>
            <a:pPr algn="ctr"/>
            <a:r>
              <a:rPr lang="en-GB" u="sng" dirty="0" smtClean="0">
                <a:latin typeface="Kristen ITC" panose="03050502040202030202" pitchFamily="66" charset="0"/>
              </a:rPr>
              <a:t>Activities and Resources for this week</a:t>
            </a:r>
            <a:endParaRPr lang="en-GB" u="sng" dirty="0">
              <a:latin typeface="Kristen ITC" panose="03050502040202030202"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4882846"/>
              </p:ext>
            </p:extLst>
          </p:nvPr>
        </p:nvGraphicFramePr>
        <p:xfrm>
          <a:off x="1280160" y="1871004"/>
          <a:ext cx="9551962" cy="3805310"/>
        </p:xfrm>
        <a:graphic>
          <a:graphicData uri="http://schemas.openxmlformats.org/drawingml/2006/table">
            <a:tbl>
              <a:tblPr firstRow="1" firstCol="1" bandRow="1">
                <a:tableStyleId>{5C22544A-7EE6-4342-B048-85BDC9FD1C3A}</a:tableStyleId>
              </a:tblPr>
              <a:tblGrid>
                <a:gridCol w="1647438">
                  <a:extLst>
                    <a:ext uri="{9D8B030D-6E8A-4147-A177-3AD203B41FA5}">
                      <a16:colId xmlns:a16="http://schemas.microsoft.com/office/drawing/2014/main" val="2629288299"/>
                    </a:ext>
                  </a:extLst>
                </a:gridCol>
                <a:gridCol w="3698285">
                  <a:extLst>
                    <a:ext uri="{9D8B030D-6E8A-4147-A177-3AD203B41FA5}">
                      <a16:colId xmlns:a16="http://schemas.microsoft.com/office/drawing/2014/main" val="2334250096"/>
                    </a:ext>
                  </a:extLst>
                </a:gridCol>
                <a:gridCol w="4206239">
                  <a:extLst>
                    <a:ext uri="{9D8B030D-6E8A-4147-A177-3AD203B41FA5}">
                      <a16:colId xmlns:a16="http://schemas.microsoft.com/office/drawing/2014/main" val="4241739010"/>
                    </a:ext>
                  </a:extLst>
                </a:gridCol>
              </a:tblGrid>
              <a:tr h="333423">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Activity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Resources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615906"/>
                  </a:ext>
                </a:extLst>
              </a:tr>
              <a:tr h="682283">
                <a:tc>
                  <a:txBody>
                    <a:bodyPr/>
                    <a:lstStyle/>
                    <a:p>
                      <a:pPr>
                        <a:lnSpc>
                          <a:spcPct val="107000"/>
                        </a:lnSpc>
                        <a:spcAft>
                          <a:spcPts val="0"/>
                        </a:spcAft>
                      </a:pPr>
                      <a:r>
                        <a:rPr lang="en-GB" sz="2000">
                          <a:effectLst/>
                        </a:rPr>
                        <a:t>Monday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The Easter Story</a:t>
                      </a:r>
                      <a:r>
                        <a:rPr lang="en-GB" sz="2000" baseline="0" dirty="0">
                          <a:effectLst/>
                          <a:latin typeface="Calibri" panose="020F0502020204030204" pitchFamily="34" charset="0"/>
                          <a:cs typeface="Times New Roman" panose="02020603050405020304" pitchFamily="18" charset="0"/>
                        </a:rPr>
                        <a:t> </a:t>
                      </a:r>
                      <a:r>
                        <a:rPr lang="en-GB" sz="2000" baseline="0" dirty="0" smtClean="0">
                          <a:effectLst/>
                          <a:latin typeface="Calibri" panose="020F0502020204030204" pitchFamily="34" charset="0"/>
                          <a:cs typeface="Times New Roman" panose="02020603050405020304" pitchFamily="18" charset="0"/>
                        </a:rPr>
                        <a:t>– making an Easter garden</a:t>
                      </a:r>
                      <a:endParaRPr lang="en-GB" sz="2000" dirty="0" smtClean="0">
                        <a:effectLst/>
                      </a:endParaRPr>
                    </a:p>
                  </a:txBody>
                  <a:tcPr marL="68580" marR="68580" marT="0" marB="0"/>
                </a:tc>
                <a:tc>
                  <a:txBody>
                    <a:bodyPr/>
                    <a:lstStyle/>
                    <a:p>
                      <a:pPr>
                        <a:lnSpc>
                          <a:spcPct val="107000"/>
                        </a:lnSpc>
                        <a:spcAft>
                          <a:spcPts val="0"/>
                        </a:spcAft>
                      </a:pPr>
                      <a:r>
                        <a:rPr lang="en-GB" sz="2000" dirty="0" smtClean="0">
                          <a:effectLst/>
                        </a:rPr>
                        <a:t>Tray, soil, stones, grass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4222918"/>
                  </a:ext>
                </a:extLst>
              </a:tr>
              <a:tr h="742755">
                <a:tc>
                  <a:txBody>
                    <a:bodyPr/>
                    <a:lstStyle/>
                    <a:p>
                      <a:pPr>
                        <a:lnSpc>
                          <a:spcPct val="107000"/>
                        </a:lnSpc>
                        <a:spcAft>
                          <a:spcPts val="0"/>
                        </a:spcAft>
                      </a:pPr>
                      <a:r>
                        <a:rPr lang="en-GB" sz="2000" dirty="0">
                          <a:effectLst/>
                        </a:rPr>
                        <a:t>Tuesday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The odd egg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Colouring pencils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7723684"/>
                  </a:ext>
                </a:extLst>
              </a:tr>
              <a:tr h="682283">
                <a:tc>
                  <a:txBody>
                    <a:bodyPr/>
                    <a:lstStyle/>
                    <a:p>
                      <a:pPr>
                        <a:lnSpc>
                          <a:spcPct val="107000"/>
                        </a:lnSpc>
                        <a:spcAft>
                          <a:spcPts val="0"/>
                        </a:spcAft>
                      </a:pPr>
                      <a:r>
                        <a:rPr lang="en-GB" sz="2000">
                          <a:effectLst/>
                        </a:rPr>
                        <a:t>Wednesday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New Life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latin typeface="+mn-lt"/>
                          <a:ea typeface="+mn-ea"/>
                          <a:cs typeface="+mn-cs"/>
                        </a:rPr>
                        <a:t>Paper</a:t>
                      </a:r>
                      <a:r>
                        <a:rPr lang="en-GB" sz="2000" baseline="0" dirty="0" smtClean="0">
                          <a:effectLst/>
                          <a:latin typeface="+mn-lt"/>
                          <a:ea typeface="+mn-ea"/>
                          <a:cs typeface="+mn-cs"/>
                        </a:rPr>
                        <a:t> plate (or cut out circle), straw / string, paint, googly eyes,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0393634"/>
                  </a:ext>
                </a:extLst>
              </a:tr>
              <a:tr h="682283">
                <a:tc>
                  <a:txBody>
                    <a:bodyPr/>
                    <a:lstStyle/>
                    <a:p>
                      <a:pPr>
                        <a:lnSpc>
                          <a:spcPct val="107000"/>
                        </a:lnSpc>
                        <a:spcAft>
                          <a:spcPts val="0"/>
                        </a:spcAft>
                      </a:pPr>
                      <a:r>
                        <a:rPr lang="en-GB" sz="2000">
                          <a:effectLst/>
                        </a:rPr>
                        <a:t>Thursday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Easter cross craft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Food colouring,</a:t>
                      </a:r>
                      <a:r>
                        <a:rPr lang="en-GB" sz="2000" baseline="0" dirty="0" smtClean="0">
                          <a:effectLst/>
                        </a:rPr>
                        <a:t> k</a:t>
                      </a: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itchen roll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7103082"/>
                  </a:ext>
                </a:extLst>
              </a:tr>
              <a:tr h="682283">
                <a:tc>
                  <a:txBody>
                    <a:bodyPr/>
                    <a:lstStyle/>
                    <a:p>
                      <a:pPr>
                        <a:lnSpc>
                          <a:spcPct val="107000"/>
                        </a:lnSpc>
                        <a:spcAft>
                          <a:spcPts val="0"/>
                        </a:spcAft>
                      </a:pPr>
                      <a:r>
                        <a:rPr lang="en-GB" sz="2000">
                          <a:effectLst/>
                        </a:rPr>
                        <a:t>Friday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Egg</a:t>
                      </a:r>
                      <a:r>
                        <a:rPr lang="en-GB" sz="2000" baseline="0" dirty="0" smtClean="0">
                          <a:effectLst/>
                        </a:rPr>
                        <a:t> fun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smtClean="0">
                          <a:effectLst/>
                        </a:rPr>
                        <a:t>Food colouring, eggs, vinegar, bicarbonate</a:t>
                      </a:r>
                      <a:r>
                        <a:rPr lang="en-GB" sz="2000" baseline="0" dirty="0" smtClean="0">
                          <a:effectLst/>
                        </a:rPr>
                        <a:t> of soda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1631998"/>
                  </a:ext>
                </a:extLst>
              </a:tr>
            </a:tbl>
          </a:graphicData>
        </a:graphic>
      </p:graphicFrame>
    </p:spTree>
    <p:extLst>
      <p:ext uri="{BB962C8B-B14F-4D97-AF65-F5344CB8AC3E}">
        <p14:creationId xmlns:p14="http://schemas.microsoft.com/office/powerpoint/2010/main" val="2186616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A57C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3668" y="3484109"/>
            <a:ext cx="5844817" cy="306805"/>
          </a:xfrm>
          <a:noFill/>
        </p:spPr>
        <p:txBody>
          <a:bodyPr>
            <a:noAutofit/>
          </a:bodyPr>
          <a:lstStyle/>
          <a:p>
            <a:pPr algn="ctr"/>
            <a:r>
              <a:rPr lang="en-GB" sz="8000" u="sng" dirty="0" smtClean="0">
                <a:latin typeface="Kristen ITC" panose="03050502040202030202" pitchFamily="66" charset="0"/>
              </a:rPr>
              <a:t>Monday </a:t>
            </a:r>
            <a:r>
              <a:rPr lang="en-GB" sz="8000" dirty="0">
                <a:latin typeface="Kristen ITC" panose="03050502040202030202" pitchFamily="66" charset="0"/>
              </a:rPr>
              <a:t/>
            </a:r>
            <a:br>
              <a:rPr lang="en-GB" sz="8000" dirty="0">
                <a:latin typeface="Kristen ITC" panose="03050502040202030202" pitchFamily="66" charset="0"/>
              </a:rPr>
            </a:br>
            <a:r>
              <a:rPr lang="en-GB" sz="8000" dirty="0" smtClean="0">
                <a:latin typeface="Kristen ITC" panose="03050502040202030202" pitchFamily="66" charset="0"/>
              </a:rPr>
              <a:t/>
            </a:r>
            <a:br>
              <a:rPr lang="en-GB" sz="8000" dirty="0" smtClean="0">
                <a:latin typeface="Kristen ITC" panose="03050502040202030202" pitchFamily="66" charset="0"/>
              </a:rPr>
            </a:br>
            <a:r>
              <a:rPr lang="en-GB" sz="8000" dirty="0" smtClean="0">
                <a:latin typeface="Kristen ITC" panose="03050502040202030202" pitchFamily="66" charset="0"/>
              </a:rPr>
              <a:t>The Easter Story</a:t>
            </a:r>
            <a:r>
              <a:rPr lang="en-GB" sz="7200" dirty="0" smtClean="0">
                <a:latin typeface="Kristen ITC" panose="03050502040202030202" pitchFamily="66" charset="0"/>
              </a:rPr>
              <a:t/>
            </a:r>
            <a:br>
              <a:rPr lang="en-GB" sz="7200" dirty="0" smtClean="0">
                <a:latin typeface="Kristen ITC" panose="03050502040202030202" pitchFamily="66" charset="0"/>
              </a:rPr>
            </a:br>
            <a:endParaRPr lang="en-GB" sz="7200" dirty="0">
              <a:latin typeface="Kristen ITC" panose="03050502040202030202" pitchFamily="66" charset="0"/>
            </a:endParaRPr>
          </a:p>
        </p:txBody>
      </p:sp>
    </p:spTree>
    <p:extLst>
      <p:ext uri="{BB962C8B-B14F-4D97-AF65-F5344CB8AC3E}">
        <p14:creationId xmlns:p14="http://schemas.microsoft.com/office/powerpoint/2010/main" val="5628804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787400" y="2506662"/>
            <a:ext cx="47792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u="sng" dirty="0" smtClean="0">
                <a:latin typeface="Comic Sans MS" panose="030F0702030302020204" pitchFamily="66" charset="0"/>
              </a:rPr>
              <a:t>Key Stage 1: </a:t>
            </a:r>
          </a:p>
          <a:p>
            <a:pPr marL="0" indent="0">
              <a:buNone/>
            </a:pPr>
            <a:r>
              <a:rPr lang="en-GB" sz="3600" dirty="0" smtClean="0">
                <a:latin typeface="Comic Sans MS" panose="030F0702030302020204" pitchFamily="66" charset="0"/>
              </a:rPr>
              <a:t>Read through this </a:t>
            </a:r>
            <a:r>
              <a:rPr lang="en-GB" sz="3600" dirty="0" err="1" smtClean="0">
                <a:latin typeface="Comic Sans MS" panose="030F0702030302020204" pitchFamily="66" charset="0"/>
              </a:rPr>
              <a:t>powerpoint</a:t>
            </a:r>
            <a:r>
              <a:rPr lang="en-GB" sz="3600" dirty="0" smtClean="0">
                <a:latin typeface="Comic Sans MS" panose="030F0702030302020204" pitchFamily="66" charset="0"/>
              </a:rPr>
              <a:t> of the Easter story </a:t>
            </a:r>
            <a:r>
              <a:rPr lang="en-GB" sz="3600" dirty="0" smtClean="0">
                <a:latin typeface="Comic Sans MS" panose="030F0702030302020204" pitchFamily="66" charset="0"/>
                <a:hlinkClick r:id="rId2"/>
              </a:rPr>
              <a:t>here on </a:t>
            </a:r>
            <a:r>
              <a:rPr lang="en-GB" sz="3600" dirty="0" err="1" smtClean="0">
                <a:latin typeface="Comic Sans MS" panose="030F0702030302020204" pitchFamily="66" charset="0"/>
                <a:hlinkClick r:id="rId2"/>
              </a:rPr>
              <a:t>Twinkl</a:t>
            </a:r>
            <a:r>
              <a:rPr lang="en-GB" sz="3600" dirty="0" smtClean="0">
                <a:latin typeface="Comic Sans MS" panose="030F0702030302020204" pitchFamily="66" charset="0"/>
                <a:hlinkClick r:id="rId2"/>
              </a:rPr>
              <a:t>.</a:t>
            </a:r>
            <a:endParaRPr lang="en-GB" sz="3600" dirty="0" smtClean="0">
              <a:latin typeface="Comic Sans MS" panose="030F0702030302020204" pitchFamily="66" charset="0"/>
            </a:endParaRPr>
          </a:p>
        </p:txBody>
      </p:sp>
      <p:sp>
        <p:nvSpPr>
          <p:cNvPr id="6" name="Title 1"/>
          <p:cNvSpPr>
            <a:spLocks noGrp="1"/>
          </p:cNvSpPr>
          <p:nvPr>
            <p:ph type="title"/>
          </p:nvPr>
        </p:nvSpPr>
        <p:spPr>
          <a:xfrm>
            <a:off x="838200" y="365125"/>
            <a:ext cx="10515600" cy="1325563"/>
          </a:xfrm>
        </p:spPr>
        <p:txBody>
          <a:bodyPr>
            <a:normAutofit/>
          </a:bodyPr>
          <a:lstStyle/>
          <a:p>
            <a:pPr algn="ctr"/>
            <a:r>
              <a:rPr lang="en-GB" sz="6000" u="sng" dirty="0" smtClean="0">
                <a:latin typeface="Kristen ITC" panose="03050502040202030202" pitchFamily="66" charset="0"/>
              </a:rPr>
              <a:t>LEARN</a:t>
            </a:r>
            <a:endParaRPr lang="en-GB" sz="6000" u="sng" dirty="0">
              <a:latin typeface="Kristen ITC" panose="03050502040202030202" pitchFamily="66" charset="0"/>
            </a:endParaRPr>
          </a:p>
        </p:txBody>
      </p:sp>
      <p:sp>
        <p:nvSpPr>
          <p:cNvPr id="2" name="TextBox 1"/>
          <p:cNvSpPr txBox="1"/>
          <p:nvPr/>
        </p:nvSpPr>
        <p:spPr>
          <a:xfrm>
            <a:off x="5193816" y="5599381"/>
            <a:ext cx="6749653" cy="646331"/>
          </a:xfrm>
          <a:prstGeom prst="rect">
            <a:avLst/>
          </a:prstGeom>
          <a:noFill/>
        </p:spPr>
        <p:txBody>
          <a:bodyPr wrap="square" rtlCol="0">
            <a:spAutoFit/>
          </a:bodyPr>
          <a:lstStyle/>
          <a:p>
            <a:r>
              <a:rPr lang="en-GB" dirty="0" smtClean="0"/>
              <a:t>If full web page doesn’t appear, click on the green ‘Download Now’ icon on the web page and the resource will download correctly.</a:t>
            </a:r>
            <a:endParaRPr lang="en-GB" dirty="0"/>
          </a:p>
        </p:txBody>
      </p:sp>
      <p:pic>
        <p:nvPicPr>
          <p:cNvPr id="3" name="Picture 2"/>
          <p:cNvPicPr>
            <a:picLocks noChangeAspect="1"/>
          </p:cNvPicPr>
          <p:nvPr/>
        </p:nvPicPr>
        <p:blipFill rotWithShape="1">
          <a:blip r:embed="rId3"/>
          <a:srcRect l="8878" t="42741" r="45928" b="16298"/>
          <a:stretch/>
        </p:blipFill>
        <p:spPr>
          <a:xfrm>
            <a:off x="5814892" y="1685912"/>
            <a:ext cx="5880296" cy="2996419"/>
          </a:xfrm>
          <a:prstGeom prst="rect">
            <a:avLst/>
          </a:prstGeom>
        </p:spPr>
      </p:pic>
    </p:spTree>
    <p:extLst>
      <p:ext uri="{BB962C8B-B14F-4D97-AF65-F5344CB8AC3E}">
        <p14:creationId xmlns:p14="http://schemas.microsoft.com/office/powerpoint/2010/main" val="410324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787400" y="2506662"/>
            <a:ext cx="47792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u="sng" dirty="0" smtClean="0">
                <a:latin typeface="Comic Sans MS" panose="030F0702030302020204" pitchFamily="66" charset="0"/>
              </a:rPr>
              <a:t>Key Stage 2: </a:t>
            </a:r>
          </a:p>
          <a:p>
            <a:pPr marL="0" indent="0">
              <a:buNone/>
            </a:pPr>
            <a:r>
              <a:rPr lang="en-GB" sz="3600" dirty="0" smtClean="0">
                <a:latin typeface="Comic Sans MS" panose="030F0702030302020204" pitchFamily="66" charset="0"/>
              </a:rPr>
              <a:t>Read through this </a:t>
            </a:r>
            <a:r>
              <a:rPr lang="en-GB" sz="3600" dirty="0" err="1" smtClean="0">
                <a:latin typeface="Comic Sans MS" panose="030F0702030302020204" pitchFamily="66" charset="0"/>
              </a:rPr>
              <a:t>powerpoint</a:t>
            </a:r>
            <a:r>
              <a:rPr lang="en-GB" sz="3600" dirty="0" smtClean="0">
                <a:latin typeface="Comic Sans MS" panose="030F0702030302020204" pitchFamily="66" charset="0"/>
              </a:rPr>
              <a:t> of the Easter story </a:t>
            </a:r>
            <a:r>
              <a:rPr lang="en-GB" sz="3600" dirty="0" smtClean="0">
                <a:latin typeface="Comic Sans MS" panose="030F0702030302020204" pitchFamily="66" charset="0"/>
                <a:hlinkClick r:id="rId2"/>
              </a:rPr>
              <a:t>here on </a:t>
            </a:r>
            <a:r>
              <a:rPr lang="en-GB" sz="3600" dirty="0" err="1" smtClean="0">
                <a:latin typeface="Comic Sans MS" panose="030F0702030302020204" pitchFamily="66" charset="0"/>
                <a:hlinkClick r:id="rId2"/>
              </a:rPr>
              <a:t>Twinkl</a:t>
            </a:r>
            <a:r>
              <a:rPr lang="en-GB" sz="3600" dirty="0" smtClean="0">
                <a:latin typeface="Comic Sans MS" panose="030F0702030302020204" pitchFamily="66" charset="0"/>
                <a:hlinkClick r:id="rId2"/>
              </a:rPr>
              <a:t>.</a:t>
            </a:r>
            <a:endParaRPr lang="en-GB" sz="3600" dirty="0" smtClean="0">
              <a:latin typeface="Comic Sans MS" panose="030F0702030302020204" pitchFamily="66" charset="0"/>
            </a:endParaRPr>
          </a:p>
        </p:txBody>
      </p:sp>
      <p:sp>
        <p:nvSpPr>
          <p:cNvPr id="6" name="Title 1"/>
          <p:cNvSpPr>
            <a:spLocks noGrp="1"/>
          </p:cNvSpPr>
          <p:nvPr>
            <p:ph type="title"/>
          </p:nvPr>
        </p:nvSpPr>
        <p:spPr>
          <a:xfrm>
            <a:off x="838200" y="365125"/>
            <a:ext cx="10515600" cy="1325563"/>
          </a:xfrm>
        </p:spPr>
        <p:txBody>
          <a:bodyPr>
            <a:normAutofit/>
          </a:bodyPr>
          <a:lstStyle/>
          <a:p>
            <a:pPr algn="ctr"/>
            <a:r>
              <a:rPr lang="en-GB" sz="6000" u="sng" dirty="0" smtClean="0">
                <a:latin typeface="Kristen ITC" panose="03050502040202030202" pitchFamily="66" charset="0"/>
              </a:rPr>
              <a:t>LEARN</a:t>
            </a:r>
            <a:endParaRPr lang="en-GB" sz="6000" u="sng" dirty="0">
              <a:latin typeface="Kristen ITC" panose="03050502040202030202" pitchFamily="66" charset="0"/>
            </a:endParaRPr>
          </a:p>
        </p:txBody>
      </p:sp>
      <p:sp>
        <p:nvSpPr>
          <p:cNvPr id="2" name="TextBox 1"/>
          <p:cNvSpPr txBox="1"/>
          <p:nvPr/>
        </p:nvSpPr>
        <p:spPr>
          <a:xfrm>
            <a:off x="5193816" y="5599381"/>
            <a:ext cx="6749653" cy="646331"/>
          </a:xfrm>
          <a:prstGeom prst="rect">
            <a:avLst/>
          </a:prstGeom>
          <a:noFill/>
        </p:spPr>
        <p:txBody>
          <a:bodyPr wrap="square" rtlCol="0">
            <a:spAutoFit/>
          </a:bodyPr>
          <a:lstStyle/>
          <a:p>
            <a:r>
              <a:rPr lang="en-GB" dirty="0" smtClean="0"/>
              <a:t>If full web page doesn’t appear, click on the green ‘Download Now’ icon on the web page and the resource will download correctly.</a:t>
            </a:r>
            <a:endParaRPr lang="en-GB" dirty="0"/>
          </a:p>
        </p:txBody>
      </p:sp>
      <p:pic>
        <p:nvPicPr>
          <p:cNvPr id="4" name="Picture 3"/>
          <p:cNvPicPr>
            <a:picLocks noChangeAspect="1"/>
          </p:cNvPicPr>
          <p:nvPr/>
        </p:nvPicPr>
        <p:blipFill rotWithShape="1">
          <a:blip r:embed="rId3"/>
          <a:srcRect l="8338" t="42692" r="45927" b="17115"/>
          <a:stretch/>
        </p:blipFill>
        <p:spPr>
          <a:xfrm>
            <a:off x="5566611" y="1912778"/>
            <a:ext cx="6259429" cy="3092719"/>
          </a:xfrm>
          <a:prstGeom prst="rect">
            <a:avLst/>
          </a:prstGeom>
        </p:spPr>
      </p:pic>
    </p:spTree>
    <p:extLst>
      <p:ext uri="{BB962C8B-B14F-4D97-AF65-F5344CB8AC3E}">
        <p14:creationId xmlns:p14="http://schemas.microsoft.com/office/powerpoint/2010/main" val="850337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BBEB"/>
        </a:solidFill>
        <a:effectLst/>
      </p:bgPr>
    </p:bg>
    <p:spTree>
      <p:nvGrpSpPr>
        <p:cNvPr id="1" name=""/>
        <p:cNvGrpSpPr/>
        <p:nvPr/>
      </p:nvGrpSpPr>
      <p:grpSpPr>
        <a:xfrm>
          <a:off x="0" y="0"/>
          <a:ext cx="0" cy="0"/>
          <a:chOff x="0" y="0"/>
          <a:chExt cx="0" cy="0"/>
        </a:xfrm>
      </p:grpSpPr>
      <p:sp>
        <p:nvSpPr>
          <p:cNvPr id="5" name="TextBox 4"/>
          <p:cNvSpPr txBox="1"/>
          <p:nvPr/>
        </p:nvSpPr>
        <p:spPr>
          <a:xfrm>
            <a:off x="279567" y="1100321"/>
            <a:ext cx="5819624" cy="3077766"/>
          </a:xfrm>
          <a:prstGeom prst="rect">
            <a:avLst/>
          </a:prstGeom>
          <a:noFill/>
        </p:spPr>
        <p:txBody>
          <a:bodyPr wrap="square" rtlCol="0">
            <a:spAutoFit/>
          </a:bodyPr>
          <a:lstStyle/>
          <a:p>
            <a:r>
              <a:rPr lang="en-GB" sz="3600" u="sng" dirty="0" smtClean="0">
                <a:latin typeface="Comic Sans MS" panose="030F0702030302020204" pitchFamily="66" charset="0"/>
              </a:rPr>
              <a:t>Key Stage 1</a:t>
            </a:r>
            <a:r>
              <a:rPr lang="en-GB" sz="3600" dirty="0" smtClean="0">
                <a:latin typeface="Comic Sans MS" panose="030F0702030302020204" pitchFamily="66" charset="0"/>
              </a:rPr>
              <a:t>: </a:t>
            </a:r>
          </a:p>
          <a:p>
            <a:r>
              <a:rPr lang="en-GB" sz="2800" dirty="0" smtClean="0">
                <a:latin typeface="Comic Sans MS" panose="030F0702030302020204" pitchFamily="66" charset="0"/>
              </a:rPr>
              <a:t>Fold a piece of paper into 6 or 8 pieces and make a comic strip of the Easter Story. Add a sentence with each picture. Or templates can be found </a:t>
            </a:r>
            <a:r>
              <a:rPr lang="en-GB" sz="2800" dirty="0" smtClean="0">
                <a:latin typeface="Comic Sans MS" panose="030F0702030302020204" pitchFamily="66" charset="0"/>
                <a:hlinkClick r:id="rId2"/>
              </a:rPr>
              <a:t>here on </a:t>
            </a:r>
            <a:r>
              <a:rPr lang="en-GB" sz="2800" dirty="0" err="1" smtClean="0">
                <a:latin typeface="Comic Sans MS" panose="030F0702030302020204" pitchFamily="66" charset="0"/>
                <a:hlinkClick r:id="rId2"/>
              </a:rPr>
              <a:t>Twinkl</a:t>
            </a:r>
            <a:r>
              <a:rPr lang="en-GB" sz="2800" dirty="0" smtClean="0">
                <a:latin typeface="Comic Sans MS" panose="030F0702030302020204" pitchFamily="66" charset="0"/>
                <a:hlinkClick r:id="rId2"/>
              </a:rPr>
              <a:t>.</a:t>
            </a:r>
            <a:endParaRPr lang="en-GB" sz="2400" dirty="0" smtClean="0">
              <a:latin typeface="Comic Sans MS" panose="030F0702030302020204" pitchFamily="66" charset="0"/>
            </a:endParaRPr>
          </a:p>
          <a:p>
            <a:endParaRPr lang="en-GB" dirty="0"/>
          </a:p>
        </p:txBody>
      </p:sp>
      <p:sp>
        <p:nvSpPr>
          <p:cNvPr id="7" name="Title 1"/>
          <p:cNvSpPr>
            <a:spLocks noGrp="1"/>
          </p:cNvSpPr>
          <p:nvPr>
            <p:ph type="title"/>
          </p:nvPr>
        </p:nvSpPr>
        <p:spPr>
          <a:xfrm>
            <a:off x="-120315" y="341484"/>
            <a:ext cx="10740189" cy="1325563"/>
          </a:xfrm>
        </p:spPr>
        <p:txBody>
          <a:bodyPr>
            <a:normAutofit fontScale="90000"/>
          </a:bodyPr>
          <a:lstStyle/>
          <a:p>
            <a:pPr algn="ctr"/>
            <a:r>
              <a:rPr lang="en-GB" sz="6000" u="sng" dirty="0" smtClean="0">
                <a:latin typeface="Kristen ITC" panose="03050502040202030202" pitchFamily="66" charset="0"/>
              </a:rPr>
              <a:t>PRACTICE</a:t>
            </a:r>
            <a:br>
              <a:rPr lang="en-GB" sz="6000" u="sng" dirty="0" smtClean="0">
                <a:latin typeface="Kristen ITC" panose="03050502040202030202" pitchFamily="66" charset="0"/>
              </a:rPr>
            </a:br>
            <a:endParaRPr lang="en-GB" sz="6000" u="sng" dirty="0">
              <a:latin typeface="Kristen ITC" panose="03050502040202030202" pitchFamily="66" charset="0"/>
            </a:endParaRPr>
          </a:p>
        </p:txBody>
      </p:sp>
      <p:pic>
        <p:nvPicPr>
          <p:cNvPr id="4" name="Picture 3"/>
          <p:cNvPicPr>
            <a:picLocks noChangeAspect="1"/>
          </p:cNvPicPr>
          <p:nvPr/>
        </p:nvPicPr>
        <p:blipFill>
          <a:blip r:embed="rId3"/>
          <a:stretch>
            <a:fillRect/>
          </a:stretch>
        </p:blipFill>
        <p:spPr>
          <a:xfrm>
            <a:off x="279567" y="3930432"/>
            <a:ext cx="6000750" cy="3000375"/>
          </a:xfrm>
          <a:prstGeom prst="rect">
            <a:avLst/>
          </a:prstGeom>
        </p:spPr>
      </p:pic>
      <p:sp>
        <p:nvSpPr>
          <p:cNvPr id="6" name="Rectangle 5"/>
          <p:cNvSpPr/>
          <p:nvPr/>
        </p:nvSpPr>
        <p:spPr>
          <a:xfrm>
            <a:off x="6499073" y="1100321"/>
            <a:ext cx="5519451" cy="2646878"/>
          </a:xfrm>
          <a:prstGeom prst="rect">
            <a:avLst/>
          </a:prstGeom>
        </p:spPr>
        <p:txBody>
          <a:bodyPr wrap="square">
            <a:spAutoFit/>
          </a:bodyPr>
          <a:lstStyle/>
          <a:p>
            <a:r>
              <a:rPr lang="en-GB" sz="3600" u="sng" dirty="0">
                <a:latin typeface="Comic Sans MS" panose="030F0702030302020204" pitchFamily="66" charset="0"/>
              </a:rPr>
              <a:t>Key Stage </a:t>
            </a:r>
            <a:r>
              <a:rPr lang="en-GB" sz="3600" u="sng" dirty="0" smtClean="0">
                <a:latin typeface="Comic Sans MS" panose="030F0702030302020204" pitchFamily="66" charset="0"/>
              </a:rPr>
              <a:t>2</a:t>
            </a:r>
            <a:r>
              <a:rPr lang="en-GB" sz="3600" dirty="0" smtClean="0">
                <a:latin typeface="Comic Sans MS" panose="030F0702030302020204" pitchFamily="66" charset="0"/>
              </a:rPr>
              <a:t>: </a:t>
            </a:r>
            <a:endParaRPr lang="en-GB" sz="3600" dirty="0">
              <a:latin typeface="Comic Sans MS" panose="030F0702030302020204" pitchFamily="66" charset="0"/>
            </a:endParaRPr>
          </a:p>
          <a:p>
            <a:r>
              <a:rPr lang="en-GB" sz="2600" dirty="0" smtClean="0">
                <a:latin typeface="Comic Sans MS" panose="030F0702030302020204" pitchFamily="66" charset="0"/>
              </a:rPr>
              <a:t>Make an Easter flip book. Each page is a different key part of the story. You can put in as many or as few key parts to the story to suit different ability children.</a:t>
            </a:r>
            <a:endParaRPr lang="en-GB" sz="2600" dirty="0">
              <a:latin typeface="Comic Sans MS" panose="030F0702030302020204" pitchFamily="66" charset="0"/>
            </a:endParaRPr>
          </a:p>
        </p:txBody>
      </p:sp>
      <p:pic>
        <p:nvPicPr>
          <p:cNvPr id="8" name="Picture 7"/>
          <p:cNvPicPr>
            <a:picLocks noChangeAspect="1"/>
          </p:cNvPicPr>
          <p:nvPr/>
        </p:nvPicPr>
        <p:blipFill rotWithShape="1">
          <a:blip r:embed="rId4"/>
          <a:srcRect b="32979"/>
          <a:stretch/>
        </p:blipFill>
        <p:spPr>
          <a:xfrm>
            <a:off x="7389119" y="3747199"/>
            <a:ext cx="3739358" cy="3004458"/>
          </a:xfrm>
          <a:prstGeom prst="rect">
            <a:avLst/>
          </a:prstGeom>
        </p:spPr>
      </p:pic>
    </p:spTree>
    <p:extLst>
      <p:ext uri="{BB962C8B-B14F-4D97-AF65-F5344CB8AC3E}">
        <p14:creationId xmlns:p14="http://schemas.microsoft.com/office/powerpoint/2010/main" val="1487171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3648</TotalTime>
  <Words>870</Words>
  <Application>Microsoft Office PowerPoint</Application>
  <PresentationFormat>Widescreen</PresentationFormat>
  <Paragraphs>99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Comic Sans MS</vt:lpstr>
      <vt:lpstr>Kristen ITC</vt:lpstr>
      <vt:lpstr>Times New Roman</vt:lpstr>
      <vt:lpstr>Office Theme</vt:lpstr>
      <vt:lpstr>Home Schooling Made Easy: Planning for weekly mini-topics  </vt:lpstr>
      <vt:lpstr>Some practical points </vt:lpstr>
      <vt:lpstr>Twinkl </vt:lpstr>
      <vt:lpstr>Home Schooling  Week 3</vt:lpstr>
      <vt:lpstr>Activities and Resources for this week</vt:lpstr>
      <vt:lpstr>Monday   The Easter Story </vt:lpstr>
      <vt:lpstr>LEARN</vt:lpstr>
      <vt:lpstr>LEARN</vt:lpstr>
      <vt:lpstr>PRACTICE </vt:lpstr>
      <vt:lpstr>PRACTICAL</vt:lpstr>
      <vt:lpstr>Tuesday The Odd Egg </vt:lpstr>
      <vt:lpstr>LEARN</vt:lpstr>
      <vt:lpstr>PRACTICE </vt:lpstr>
      <vt:lpstr>PRACTICE </vt:lpstr>
      <vt:lpstr>Wednesday   New Life</vt:lpstr>
      <vt:lpstr>LEARN</vt:lpstr>
      <vt:lpstr>LEARN</vt:lpstr>
      <vt:lpstr>PRACTICE </vt:lpstr>
      <vt:lpstr>PRACTICAL</vt:lpstr>
      <vt:lpstr>Thursday Craft Day </vt:lpstr>
      <vt:lpstr>CRAFT</vt:lpstr>
      <vt:lpstr>Friday  Egg Fun </vt:lpstr>
      <vt:lpstr>PRACTICAL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a Primary School teacher currently home schooling my Year 1 boy and Year 4 girl for the first time due to the fact that we are self-isolating because of the Coronavirus.   We have had a really successful week and thought I would share our approach with you in the hope that it might make things a bit easier to have a bit of a ‘Go to’ to help you through.  We have aimed to do Maths and English in the morning and have had a contuin</dc:title>
  <dc:creator>March Primary School</dc:creator>
  <cp:lastModifiedBy>March Primary School</cp:lastModifiedBy>
  <cp:revision>80</cp:revision>
  <dcterms:created xsi:type="dcterms:W3CDTF">2020-03-20T14:46:07Z</dcterms:created>
  <dcterms:modified xsi:type="dcterms:W3CDTF">2020-04-03T13:03:04Z</dcterms:modified>
</cp:coreProperties>
</file>